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82" r:id="rId4"/>
    <p:sldId id="260" r:id="rId5"/>
    <p:sldId id="269" r:id="rId6"/>
    <p:sldId id="268" r:id="rId7"/>
    <p:sldId id="283" r:id="rId8"/>
    <p:sldId id="270" r:id="rId9"/>
    <p:sldId id="262" r:id="rId10"/>
    <p:sldId id="277" r:id="rId11"/>
    <p:sldId id="267" r:id="rId12"/>
    <p:sldId id="284" r:id="rId13"/>
    <p:sldId id="273" r:id="rId14"/>
    <p:sldId id="285" r:id="rId15"/>
    <p:sldId id="287" r:id="rId16"/>
    <p:sldId id="281" r:id="rId17"/>
    <p:sldId id="261" r:id="rId18"/>
    <p:sldId id="274" r:id="rId19"/>
    <p:sldId id="271" r:id="rId20"/>
    <p:sldId id="288" r:id="rId21"/>
    <p:sldId id="272" r:id="rId22"/>
    <p:sldId id="278" r:id="rId23"/>
    <p:sldId id="280" r:id="rId24"/>
    <p:sldId id="279" r:id="rId25"/>
    <p:sldId id="290" r:id="rId26"/>
    <p:sldId id="289" r:id="rId27"/>
    <p:sldId id="263" r:id="rId28"/>
    <p:sldId id="276" r:id="rId29"/>
    <p:sldId id="265" r:id="rId30"/>
    <p:sldId id="291" r:id="rId31"/>
    <p:sldId id="266" r:id="rId32"/>
    <p:sldId id="275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585"/>
  </p:normalViewPr>
  <p:slideViewPr>
    <p:cSldViewPr snapToGrid="0">
      <p:cViewPr>
        <p:scale>
          <a:sx n="87" d="100"/>
          <a:sy n="87" d="100"/>
        </p:scale>
        <p:origin x="87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FDE20-4D2F-004E-8D3C-881836253F3F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1EBE0-84EE-3941-965C-CD0656A0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rcid.org/0000-0003-4110-7384" TargetMode="External"/><Relationship Id="rId13" Type="http://schemas.openxmlformats.org/officeDocument/2006/relationships/hyperlink" Target="https://orcid.org/0000-0003-4064-0400" TargetMode="External"/><Relationship Id="rId18" Type="http://schemas.openxmlformats.org/officeDocument/2006/relationships/hyperlink" Target="https://www.science.org/doi/full/10.1126/science.abf8761#con9" TargetMode="External"/><Relationship Id="rId3" Type="http://schemas.openxmlformats.org/officeDocument/2006/relationships/hyperlink" Target="https://www.science.org/doi/full/10.1126/science.abf8761#con1" TargetMode="External"/><Relationship Id="rId7" Type="http://schemas.openxmlformats.org/officeDocument/2006/relationships/hyperlink" Target="https://www.science.org/doi/full/10.1126/science.abf8761#con3" TargetMode="External"/><Relationship Id="rId12" Type="http://schemas.openxmlformats.org/officeDocument/2006/relationships/hyperlink" Target="https://www.science.org/doi/full/10.1126/science.abf8761#con6" TargetMode="External"/><Relationship Id="rId17" Type="http://schemas.openxmlformats.org/officeDocument/2006/relationships/hyperlink" Target="https://orcid.org/0000-0002-4685-1973" TargetMode="External"/><Relationship Id="rId2" Type="http://schemas.openxmlformats.org/officeDocument/2006/relationships/slide" Target="../slides/slide14.xml"/><Relationship Id="rId16" Type="http://schemas.openxmlformats.org/officeDocument/2006/relationships/hyperlink" Target="https://www.science.org/doi/full/10.1126/science.abf8761#con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rcid.org/0000-0003-4206-9471" TargetMode="External"/><Relationship Id="rId11" Type="http://schemas.openxmlformats.org/officeDocument/2006/relationships/hyperlink" Target="https://www.science.org/doi/full/10.1126/science.abf8761#con5" TargetMode="External"/><Relationship Id="rId5" Type="http://schemas.openxmlformats.org/officeDocument/2006/relationships/hyperlink" Target="https://www.science.org/doi/full/10.1126/science.abf8761#con2" TargetMode="External"/><Relationship Id="rId15" Type="http://schemas.openxmlformats.org/officeDocument/2006/relationships/hyperlink" Target="https://orcid.org/0000-0001-5829-9058" TargetMode="External"/><Relationship Id="rId10" Type="http://schemas.openxmlformats.org/officeDocument/2006/relationships/hyperlink" Target="https://orcid.org/0000-0001-7501-8115" TargetMode="External"/><Relationship Id="rId19" Type="http://schemas.openxmlformats.org/officeDocument/2006/relationships/hyperlink" Target="https://orcid.org/0000-0002-9505-0638" TargetMode="External"/><Relationship Id="rId4" Type="http://schemas.openxmlformats.org/officeDocument/2006/relationships/hyperlink" Target="https://orcid.org/0000-0002-2147-0744" TargetMode="External"/><Relationship Id="rId9" Type="http://schemas.openxmlformats.org/officeDocument/2006/relationships/hyperlink" Target="https://www.science.org/doi/full/10.1126/science.abf8761#con4" TargetMode="External"/><Relationship Id="rId14" Type="http://schemas.openxmlformats.org/officeDocument/2006/relationships/hyperlink" Target="https://www.science.org/doi/full/10.1126/science.abf8761#con7" TargetMode="Externa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rcid.org/0000-0003-4110-7384" TargetMode="External"/><Relationship Id="rId13" Type="http://schemas.openxmlformats.org/officeDocument/2006/relationships/hyperlink" Target="https://orcid.org/0000-0003-4064-0400" TargetMode="External"/><Relationship Id="rId18" Type="http://schemas.openxmlformats.org/officeDocument/2006/relationships/hyperlink" Target="https://www.science.org/doi/full/10.1126/science.abf8761#con9" TargetMode="External"/><Relationship Id="rId3" Type="http://schemas.openxmlformats.org/officeDocument/2006/relationships/hyperlink" Target="https://www.science.org/doi/full/10.1126/science.abf8761#con1" TargetMode="External"/><Relationship Id="rId7" Type="http://schemas.openxmlformats.org/officeDocument/2006/relationships/hyperlink" Target="https://www.science.org/doi/full/10.1126/science.abf8761#con3" TargetMode="External"/><Relationship Id="rId12" Type="http://schemas.openxmlformats.org/officeDocument/2006/relationships/hyperlink" Target="https://www.science.org/doi/full/10.1126/science.abf8761#con6" TargetMode="External"/><Relationship Id="rId17" Type="http://schemas.openxmlformats.org/officeDocument/2006/relationships/hyperlink" Target="https://orcid.org/0000-0002-4685-1973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www.science.org/doi/full/10.1126/science.abf8761#con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rcid.org/0000-0003-4206-9471" TargetMode="External"/><Relationship Id="rId11" Type="http://schemas.openxmlformats.org/officeDocument/2006/relationships/hyperlink" Target="https://www.science.org/doi/full/10.1126/science.abf8761#con5" TargetMode="External"/><Relationship Id="rId5" Type="http://schemas.openxmlformats.org/officeDocument/2006/relationships/hyperlink" Target="https://www.science.org/doi/full/10.1126/science.abf8761#con2" TargetMode="External"/><Relationship Id="rId15" Type="http://schemas.openxmlformats.org/officeDocument/2006/relationships/hyperlink" Target="https://orcid.org/0000-0001-5829-9058" TargetMode="External"/><Relationship Id="rId10" Type="http://schemas.openxmlformats.org/officeDocument/2006/relationships/hyperlink" Target="https://orcid.org/0000-0001-7501-8115" TargetMode="External"/><Relationship Id="rId19" Type="http://schemas.openxmlformats.org/officeDocument/2006/relationships/hyperlink" Target="https://orcid.org/0000-0002-9505-0638" TargetMode="External"/><Relationship Id="rId4" Type="http://schemas.openxmlformats.org/officeDocument/2006/relationships/hyperlink" Target="https://orcid.org/0000-0002-2147-0744" TargetMode="External"/><Relationship Id="rId9" Type="http://schemas.openxmlformats.org/officeDocument/2006/relationships/hyperlink" Target="https://www.science.org/doi/full/10.1126/science.abf8761#con4" TargetMode="External"/><Relationship Id="rId14" Type="http://schemas.openxmlformats.org/officeDocument/2006/relationships/hyperlink" Target="https://www.science.org/doi/full/10.1126/science.abf8761#con7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cheminf.biomedcentral.com/articles/10.1186/s13321-018-0295-6#auth-Nikolay-Kochev-Aff1-Aff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cheminf.biomedcentral.com/" TargetMode="External"/><Relationship Id="rId5" Type="http://schemas.openxmlformats.org/officeDocument/2006/relationships/hyperlink" Target="https://jcheminf.biomedcentral.com/articles/10.1186/s13321-018-0295-6#auth-Nina-Jeliazkova-Aff2" TargetMode="External"/><Relationship Id="rId4" Type="http://schemas.openxmlformats.org/officeDocument/2006/relationships/hyperlink" Target="https://jcheminf.biomedcentral.com/articles/10.1186/s13321-018-0295-6#auth-Svetlana-Avramova-Aff1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Ma,+J" TargetMode="External"/><Relationship Id="rId3" Type="http://schemas.openxmlformats.org/officeDocument/2006/relationships/hyperlink" Target="https://arxiv.org/search/cs?searchtype=author&amp;query=Luo,+S" TargetMode="External"/><Relationship Id="rId7" Type="http://schemas.openxmlformats.org/officeDocument/2006/relationships/hyperlink" Target="https://arxiv.org/search/cs?searchtype=author&amp;query=Coley,+C+W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Peng,+J" TargetMode="External"/><Relationship Id="rId5" Type="http://schemas.openxmlformats.org/officeDocument/2006/relationships/hyperlink" Target="https://arxiv.org/search/cs?searchtype=author&amp;query=Wu,+Z" TargetMode="External"/><Relationship Id="rId4" Type="http://schemas.openxmlformats.org/officeDocument/2006/relationships/hyperlink" Target="https://arxiv.org/search/cs?searchtype=author&amp;query=Gao,+W" TargetMode="Externa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Ma,+J" TargetMode="External"/><Relationship Id="rId3" Type="http://schemas.openxmlformats.org/officeDocument/2006/relationships/hyperlink" Target="https://arxiv.org/search/cs?searchtype=author&amp;query=Luo,+S" TargetMode="External"/><Relationship Id="rId7" Type="http://schemas.openxmlformats.org/officeDocument/2006/relationships/hyperlink" Target="https://arxiv.org/search/cs?searchtype=author&amp;query=Coley,+C+W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search/cs?searchtype=author&amp;query=Peng,+J" TargetMode="External"/><Relationship Id="rId5" Type="http://schemas.openxmlformats.org/officeDocument/2006/relationships/hyperlink" Target="https://arxiv.org/search/cs?searchtype=author&amp;query=Wu,+Z" TargetMode="External"/><Relationship Id="rId4" Type="http://schemas.openxmlformats.org/officeDocument/2006/relationships/hyperlink" Target="https://arxiv.org/search/cs?searchtype=author&amp;query=Gao,+W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action/doSearch?field1=Contrib&amp;text1=Nadine++Schneider" TargetMode="External"/><Relationship Id="rId7" Type="http://schemas.openxmlformats.org/officeDocument/2006/relationships/hyperlink" Target="https://pubs.acs.org/action/doSearch?field1=Contrib&amp;text1=Gregory+A.++Landru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ubs.acs.org/action/doSearch?field1=Contrib&amp;text1=Michael+A.++Tarselli" TargetMode="External"/><Relationship Id="rId5" Type="http://schemas.openxmlformats.org/officeDocument/2006/relationships/hyperlink" Target="https://pubs.acs.org/action/doSearch?field1=Contrib&amp;text1=Roger+A.++Sayle" TargetMode="External"/><Relationship Id="rId4" Type="http://schemas.openxmlformats.org/officeDocument/2006/relationships/hyperlink" Target="https://pubs.acs.org/action/doSearch?field1=Contrib&amp;text1=Daniel+M.++Lowe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action/doSearch?field1=Contrib&amp;text1=Nadine++Schneider" TargetMode="External"/><Relationship Id="rId7" Type="http://schemas.openxmlformats.org/officeDocument/2006/relationships/hyperlink" Target="https://pubs.acs.org/action/doSearch?field1=Contrib&amp;text1=Gregory+A.++Landru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ubs.acs.org/action/doSearch?field1=Contrib&amp;text1=Michael+A.++Tarselli" TargetMode="External"/><Relationship Id="rId5" Type="http://schemas.openxmlformats.org/officeDocument/2006/relationships/hyperlink" Target="https://pubs.acs.org/action/doSearch?field1=Contrib&amp;text1=Roger+A.++Sayle" TargetMode="External"/><Relationship Id="rId4" Type="http://schemas.openxmlformats.org/officeDocument/2006/relationships/hyperlink" Target="https://pubs.acs.org/action/doSearch?field1=Contrib&amp;text1=Daniel+M.++Lowe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2004-024-01101-w#auth-Brian-Kelley-Aff3" TargetMode="External"/><Relationship Id="rId3" Type="http://schemas.openxmlformats.org/officeDocument/2006/relationships/hyperlink" Target="https://www.nature.com/articles/s42004-024-01101-w#auth-Rui-Zhang-Aff1" TargetMode="External"/><Relationship Id="rId7" Type="http://schemas.openxmlformats.org/officeDocument/2006/relationships/hyperlink" Target="https://www.nature.com/articles/s42004-024-01101-w#auth-Tim-Hopper-Aff3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s42004-024-01101-w#auth-Andrew-McGrath-Aff2" TargetMode="External"/><Relationship Id="rId11" Type="http://schemas.openxmlformats.org/officeDocument/2006/relationships/hyperlink" Target="https://www.nature.com/commschem" TargetMode="External"/><Relationship Id="rId5" Type="http://schemas.openxmlformats.org/officeDocument/2006/relationships/hyperlink" Target="https://www.nature.com/articles/s42004-024-01101-w#auth-Andrew-Outlaw-Aff2" TargetMode="External"/><Relationship Id="rId10" Type="http://schemas.openxmlformats.org/officeDocument/2006/relationships/hyperlink" Target="https://www.nature.com/articles/s42004-024-01101-w#auth-Tim-Cernak-Aff1-Aff2" TargetMode="External"/><Relationship Id="rId4" Type="http://schemas.openxmlformats.org/officeDocument/2006/relationships/hyperlink" Target="https://www.nature.com/articles/s42004-024-01101-w#auth-Babak-Mahjour-Aff2" TargetMode="External"/><Relationship Id="rId9" Type="http://schemas.openxmlformats.org/officeDocument/2006/relationships/hyperlink" Target="https://www.nature.com/articles/s42004-024-01101-w#auth-W__Patrick-Walters-Aff3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rcid.org/0000-0003-4110-7384" TargetMode="External"/><Relationship Id="rId13" Type="http://schemas.openxmlformats.org/officeDocument/2006/relationships/hyperlink" Target="https://orcid.org/0000-0003-4064-0400" TargetMode="External"/><Relationship Id="rId18" Type="http://schemas.openxmlformats.org/officeDocument/2006/relationships/hyperlink" Target="https://www.science.org/doi/full/10.1126/science.abf8761#con9" TargetMode="External"/><Relationship Id="rId3" Type="http://schemas.openxmlformats.org/officeDocument/2006/relationships/hyperlink" Target="https://www.science.org/doi/full/10.1126/science.abf8761#con1" TargetMode="External"/><Relationship Id="rId7" Type="http://schemas.openxmlformats.org/officeDocument/2006/relationships/hyperlink" Target="https://www.science.org/doi/full/10.1126/science.abf8761#con3" TargetMode="External"/><Relationship Id="rId12" Type="http://schemas.openxmlformats.org/officeDocument/2006/relationships/hyperlink" Target="https://www.science.org/doi/full/10.1126/science.abf8761#con6" TargetMode="External"/><Relationship Id="rId17" Type="http://schemas.openxmlformats.org/officeDocument/2006/relationships/hyperlink" Target="https://orcid.org/0000-0002-4685-1973" TargetMode="External"/><Relationship Id="rId2" Type="http://schemas.openxmlformats.org/officeDocument/2006/relationships/slide" Target="../slides/slide12.xml"/><Relationship Id="rId16" Type="http://schemas.openxmlformats.org/officeDocument/2006/relationships/hyperlink" Target="https://www.science.org/doi/full/10.1126/science.abf8761#con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rcid.org/0000-0003-4206-9471" TargetMode="External"/><Relationship Id="rId11" Type="http://schemas.openxmlformats.org/officeDocument/2006/relationships/hyperlink" Target="https://www.science.org/doi/full/10.1126/science.abf8761#con5" TargetMode="External"/><Relationship Id="rId5" Type="http://schemas.openxmlformats.org/officeDocument/2006/relationships/hyperlink" Target="https://www.science.org/doi/full/10.1126/science.abf8761#con2" TargetMode="External"/><Relationship Id="rId15" Type="http://schemas.openxmlformats.org/officeDocument/2006/relationships/hyperlink" Target="https://orcid.org/0000-0001-5829-9058" TargetMode="External"/><Relationship Id="rId10" Type="http://schemas.openxmlformats.org/officeDocument/2006/relationships/hyperlink" Target="https://orcid.org/0000-0001-7501-8115" TargetMode="External"/><Relationship Id="rId19" Type="http://schemas.openxmlformats.org/officeDocument/2006/relationships/hyperlink" Target="https://orcid.org/0000-0002-9505-0638" TargetMode="External"/><Relationship Id="rId4" Type="http://schemas.openxmlformats.org/officeDocument/2006/relationships/hyperlink" Target="https://orcid.org/0000-0002-2147-0744" TargetMode="External"/><Relationship Id="rId9" Type="http://schemas.openxmlformats.org/officeDocument/2006/relationships/hyperlink" Target="https://www.science.org/doi/full/10.1126/science.abf8761#con4" TargetMode="External"/><Relationship Id="rId14" Type="http://schemas.openxmlformats.org/officeDocument/2006/relationships/hyperlink" Target="https://www.science.org/doi/full/10.1126/science.abf8761#con7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rcid.org/0000-0003-4110-7384" TargetMode="External"/><Relationship Id="rId13" Type="http://schemas.openxmlformats.org/officeDocument/2006/relationships/hyperlink" Target="https://orcid.org/0000-0003-4064-0400" TargetMode="External"/><Relationship Id="rId18" Type="http://schemas.openxmlformats.org/officeDocument/2006/relationships/hyperlink" Target="https://www.science.org/doi/full/10.1126/science.abf8761#con9" TargetMode="External"/><Relationship Id="rId3" Type="http://schemas.openxmlformats.org/officeDocument/2006/relationships/hyperlink" Target="https://www.science.org/doi/full/10.1126/science.abf8761#con1" TargetMode="External"/><Relationship Id="rId7" Type="http://schemas.openxmlformats.org/officeDocument/2006/relationships/hyperlink" Target="https://www.science.org/doi/full/10.1126/science.abf8761#con3" TargetMode="External"/><Relationship Id="rId12" Type="http://schemas.openxmlformats.org/officeDocument/2006/relationships/hyperlink" Target="https://www.science.org/doi/full/10.1126/science.abf8761#con6" TargetMode="External"/><Relationship Id="rId17" Type="http://schemas.openxmlformats.org/officeDocument/2006/relationships/hyperlink" Target="https://orcid.org/0000-0002-4685-1973" TargetMode="External"/><Relationship Id="rId2" Type="http://schemas.openxmlformats.org/officeDocument/2006/relationships/slide" Target="../slides/slide13.xml"/><Relationship Id="rId16" Type="http://schemas.openxmlformats.org/officeDocument/2006/relationships/hyperlink" Target="https://www.science.org/doi/full/10.1126/science.abf8761#con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rcid.org/0000-0003-4206-9471" TargetMode="External"/><Relationship Id="rId11" Type="http://schemas.openxmlformats.org/officeDocument/2006/relationships/hyperlink" Target="https://www.science.org/doi/full/10.1126/science.abf8761#con5" TargetMode="External"/><Relationship Id="rId5" Type="http://schemas.openxmlformats.org/officeDocument/2006/relationships/hyperlink" Target="https://www.science.org/doi/full/10.1126/science.abf8761#con2" TargetMode="External"/><Relationship Id="rId15" Type="http://schemas.openxmlformats.org/officeDocument/2006/relationships/hyperlink" Target="https://orcid.org/0000-0001-5829-9058" TargetMode="External"/><Relationship Id="rId10" Type="http://schemas.openxmlformats.org/officeDocument/2006/relationships/hyperlink" Target="https://orcid.org/0000-0001-7501-8115" TargetMode="External"/><Relationship Id="rId19" Type="http://schemas.openxmlformats.org/officeDocument/2006/relationships/hyperlink" Target="https://orcid.org/0000-0002-9505-0638" TargetMode="External"/><Relationship Id="rId4" Type="http://schemas.openxmlformats.org/officeDocument/2006/relationships/hyperlink" Target="https://orcid.org/0000-0002-2147-0744" TargetMode="External"/><Relationship Id="rId9" Type="http://schemas.openxmlformats.org/officeDocument/2006/relationships/hyperlink" Target="https://www.science.org/doi/full/10.1126/science.abf8761#con4" TargetMode="External"/><Relationship Id="rId14" Type="http://schemas.openxmlformats.org/officeDocument/2006/relationships/hyperlink" Target="https://www.science.org/doi/full/10.1126/science.abf8761#con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Chemler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, S. R.; Trauner, D.;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Danishefsky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, S. J.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Angew</a:t>
            </a:r>
            <a:r>
              <a:rPr lang="en-US" b="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 Chem. Int. Ed.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, 2001, </a:t>
            </a:r>
            <a:r>
              <a:rPr lang="en-US" b="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40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, 4544.</a:t>
            </a:r>
          </a:p>
          <a:p>
            <a:r>
              <a:rPr lang="en-US" dirty="0"/>
              <a:t>https://</a:t>
            </a:r>
            <a:r>
              <a:rPr lang="en-US" dirty="0" err="1"/>
              <a:t>chem.libretexts.org</a:t>
            </a:r>
            <a:r>
              <a:rPr lang="en-US" dirty="0"/>
              <a:t>/Bookshelves/</a:t>
            </a:r>
            <a:r>
              <a:rPr lang="en-US" dirty="0" err="1"/>
              <a:t>Inorganic_Chemistry</a:t>
            </a:r>
            <a:r>
              <a:rPr lang="en-US" dirty="0"/>
              <a:t>/</a:t>
            </a:r>
            <a:r>
              <a:rPr lang="en-US" dirty="0" err="1"/>
              <a:t>Supplemental_Modules_and_Websites</a:t>
            </a:r>
            <a:r>
              <a:rPr lang="en-US" dirty="0"/>
              <a:t>_(</a:t>
            </a:r>
            <a:r>
              <a:rPr lang="en-US" dirty="0" err="1"/>
              <a:t>Inorganic_Chemistry</a:t>
            </a:r>
            <a:r>
              <a:rPr lang="en-US" dirty="0"/>
              <a:t>)/Catalysis/</a:t>
            </a:r>
            <a:r>
              <a:rPr lang="en-US" dirty="0" err="1"/>
              <a:t>Catalyst_Examples</a:t>
            </a:r>
            <a:r>
              <a:rPr lang="en-US" dirty="0"/>
              <a:t>/Suzuki-</a:t>
            </a:r>
            <a:r>
              <a:rPr lang="en-US" dirty="0" err="1"/>
              <a:t>Miyaura_Coupling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8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BFCB-D269-451A-DC84-C1D5162D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8F3C5-F6F1-31CC-A771-2669B6DA1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3CB57-F11C-9093-F61D-33F6F933F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Revealing enzyme functional architecture via high-throughput microfluidic enzyme kinetics</a:t>
            </a:r>
          </a:p>
          <a:p>
            <a:pPr algn="l"/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3"/>
              </a:rPr>
              <a:t>C. J. Markin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4"/>
              </a:rPr>
              <a:t>https://orcid.org/0000-0002-2147-0744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5"/>
              </a:rPr>
              <a:t>D. A. Mokhtari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6"/>
              </a:rPr>
              <a:t>https://orcid.org/0000-0003-4206-9471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7"/>
              </a:rPr>
              <a:t>F. Sunden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8"/>
              </a:rPr>
              <a:t>https://orcid.org/0000-0003-4110-7384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9"/>
              </a:rPr>
              <a:t>M. J. Appel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0"/>
              </a:rPr>
              <a:t>https://orcid.org/0000-0001-7501-8115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1"/>
              </a:rPr>
              <a:t>E. Akiva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2"/>
              </a:rPr>
              <a:t>S. A. Longwell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3"/>
              </a:rPr>
              <a:t>https://orcid.org/0000-0003-4064-0400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4"/>
              </a:rPr>
              <a:t>C. Sabatti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5"/>
              </a:rPr>
              <a:t>https://orcid.org/0000-0001-5829-9058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6"/>
              </a:rPr>
              <a:t>D. Herschlag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7"/>
              </a:rPr>
              <a:t>https://orcid.org/0000-0002-4685-1973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, and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8"/>
              </a:rPr>
              <a:t>P. M. Fordyce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9"/>
              </a:rPr>
              <a:t>https://orcid.org/0000-0002-9505-0638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/full/10.1126/science.abf8761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07206-5ED9-4061-38CA-F41C67E01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AE5E1-B405-5E86-DEA2-14EEABE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8546-2AFC-6322-2FBA-4F54810C5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6E5DF-56AD-0AD6-AEB5-3BB095C23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Revealing enzyme functional architecture via high-throughput microfluidic enzyme kinetics</a:t>
            </a:r>
          </a:p>
          <a:p>
            <a:pPr algn="l"/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3"/>
              </a:rPr>
              <a:t>C. J. Markin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4"/>
              </a:rPr>
              <a:t>https://orcid.org/0000-0002-2147-0744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5"/>
              </a:rPr>
              <a:t>D. A. Mokhtari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6"/>
              </a:rPr>
              <a:t>https://orcid.org/0000-0003-4206-9471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7"/>
              </a:rPr>
              <a:t>F. Sunden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8"/>
              </a:rPr>
              <a:t>https://orcid.org/0000-0003-4110-7384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9"/>
              </a:rPr>
              <a:t>M. J. Appel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0"/>
              </a:rPr>
              <a:t>https://orcid.org/0000-0001-7501-8115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1"/>
              </a:rPr>
              <a:t>E. Akiva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2"/>
              </a:rPr>
              <a:t>S. A. Longwell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3"/>
              </a:rPr>
              <a:t>https://orcid.org/0000-0003-4064-0400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4"/>
              </a:rPr>
              <a:t>C. Sabatti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5"/>
              </a:rPr>
              <a:t>https://orcid.org/0000-0001-5829-9058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6"/>
              </a:rPr>
              <a:t>D. Herschlag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7"/>
              </a:rPr>
              <a:t>https://orcid.org/0000-0002-4685-1973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, and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8"/>
              </a:rPr>
              <a:t>P. M. Fordyce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9"/>
              </a:rPr>
              <a:t>https://orcid.org/0000-0002-9505-0638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/full/10.1126/science.abf8761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57ED9-A7E9-2803-E3D5-F146E9F13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4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/content/10.1101/286542v3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www.nextmovesoftware.com</a:t>
            </a:r>
            <a:r>
              <a:rPr lang="en-US" dirty="0"/>
              <a:t>/talks/Mayfield_SmirksQuirks_AcsFall_2023.pdf#page=6.00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1B3051"/>
                </a:solidFill>
                <a:effectLst/>
                <a:latin typeface="Europa"/>
              </a:rPr>
              <a:t>Ambit-SMIRKS: a software module for reaction representation, reaction search and structure transformation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4B83"/>
                </a:solidFill>
                <a:effectLst/>
                <a:latin typeface="-apple-system"/>
                <a:hlinkClick r:id="rId3"/>
              </a:rPr>
              <a:t>Nikolay Kochev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4B83"/>
                </a:solidFill>
                <a:effectLst/>
                <a:latin typeface="-apple-system"/>
                <a:hlinkClick r:id="rId4"/>
              </a:rPr>
              <a:t>Svetlana Avramova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&amp;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4B83"/>
                </a:solidFill>
                <a:effectLst/>
                <a:latin typeface="-apple-system"/>
                <a:hlinkClick r:id="rId5"/>
              </a:rPr>
              <a:t>Nina Jeliazkova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0" i="1" dirty="0">
                <a:solidFill>
                  <a:srgbClr val="004B83"/>
                </a:solidFill>
                <a:effectLst/>
                <a:latin typeface="-apple-system"/>
                <a:hlinkClick r:id="rId6"/>
              </a:rPr>
              <a:t>Journal of Cheminformatics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volume 10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Article number: 42 (2018)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Smirk: An Atomically Complete Tokenizer for</a:t>
            </a:r>
          </a:p>
          <a:p>
            <a:r>
              <a:rPr lang="en-US" dirty="0"/>
              <a:t>Molecular Foundation Models</a:t>
            </a:r>
          </a:p>
          <a:p>
            <a:r>
              <a:rPr lang="en-US" dirty="0"/>
              <a:t>Alexius </a:t>
            </a:r>
            <a:r>
              <a:rPr lang="en-US" dirty="0" err="1"/>
              <a:t>Wadell</a:t>
            </a:r>
            <a:r>
              <a:rPr lang="en-US" dirty="0"/>
              <a:t>,†,‡ Anoushka Bhutani,†,‡ and Venkatasubramanian</a:t>
            </a:r>
          </a:p>
          <a:p>
            <a:r>
              <a:rPr lang="en-US" dirty="0"/>
              <a:t>Viswanathan∗,†,‡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/abs/2409.15370</a:t>
            </a:r>
          </a:p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7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76A39-BEEA-5F0F-5037-41958C25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C4964-1868-0E4D-3004-598330524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804552-31DC-A8EB-DD78-DF904B127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Smirk: An Atomically Complete Tokenizer for</a:t>
            </a:r>
          </a:p>
          <a:p>
            <a:r>
              <a:rPr lang="en-US" dirty="0"/>
              <a:t>Molecular Foundation Models</a:t>
            </a:r>
          </a:p>
          <a:p>
            <a:r>
              <a:rPr lang="en-US" dirty="0"/>
              <a:t>Alexius </a:t>
            </a:r>
            <a:r>
              <a:rPr lang="en-US" dirty="0" err="1"/>
              <a:t>Wadell</a:t>
            </a:r>
            <a:r>
              <a:rPr lang="en-US" dirty="0"/>
              <a:t>,†,‡ Anoushka Bhutani,†,‡ and Venkatasubramanian</a:t>
            </a:r>
          </a:p>
          <a:p>
            <a:r>
              <a:rPr lang="en-US" dirty="0"/>
              <a:t>Viswanathan∗,†,‡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/abs/2409.15370</a:t>
            </a:r>
          </a:p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99E20-EC8F-8D77-D527-0D0CAFC96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2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August 30, 2019</a:t>
            </a:r>
          </a:p>
          <a:p>
            <a:pPr algn="l" fontAlgn="ctr"/>
            <a:r>
              <a:rPr lang="en-US" b="1" i="0" dirty="0">
                <a:effectLst/>
                <a:latin typeface="Roboto" panose="02000000000000000000" pitchFamily="2" charset="0"/>
              </a:rPr>
              <a:t>Molecular Transformer: A Model for Uncertainty-Calibrated Chemical Reaction Prediction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Philippe Schwaller</a:t>
            </a:r>
            <a:r>
              <a:rPr lang="en-US" b="1" i="0" dirty="0">
                <a:effectLst/>
                <a:latin typeface="Roboto" panose="02000000000000000000" pitchFamily="2" charset="0"/>
              </a:rPr>
              <a:t>*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Teodoro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Laino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Roboto" panose="02000000000000000000" pitchFamily="2" charset="0"/>
              </a:rPr>
              <a:t>Théophile</a:t>
            </a:r>
            <a:r>
              <a:rPr lang="en-US" b="0" i="0" dirty="0">
                <a:effectLst/>
                <a:latin typeface="Roboto" panose="02000000000000000000" pitchFamily="2" charset="0"/>
              </a:rPr>
              <a:t> Gaudin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Peter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Bolgar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Christopher A. Hunter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Costas Bekas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Alpha A. Lee</a:t>
            </a:r>
            <a:r>
              <a:rPr lang="en-US" b="1" i="0" dirty="0">
                <a:effectLst/>
                <a:latin typeface="Roboto" panose="02000000000000000000" pitchFamily="2" charset="0"/>
              </a:rPr>
              <a:t>*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pubs.acs.org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/full/10.1021/acscentsci.9b00576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of Transformers to Chemical Synthesis</a:t>
            </a:r>
          </a:p>
          <a:p>
            <a:r>
              <a:rPr lang="en-US" dirty="0"/>
              <a:t>Dong Jin 1, Yuli Liang 1, Zihao Xiong 1, </a:t>
            </a:r>
            <a:r>
              <a:rPr lang="en-US" dirty="0" err="1"/>
              <a:t>Xiaojie</a:t>
            </a:r>
            <a:r>
              <a:rPr lang="en-US" dirty="0"/>
              <a:t> Yang 2, Haifeng Wang 1, Jie Zeng 1,* and </a:t>
            </a:r>
            <a:r>
              <a:rPr lang="en-US" dirty="0" err="1"/>
              <a:t>Shuangxi</a:t>
            </a:r>
            <a:r>
              <a:rPr lang="en-US" dirty="0"/>
              <a:t> Gu 1,*</a:t>
            </a:r>
          </a:p>
          <a:p>
            <a:r>
              <a:rPr lang="en-US" dirty="0"/>
              <a:t>https://</a:t>
            </a:r>
            <a:r>
              <a:rPr lang="en-US" dirty="0" err="1"/>
              <a:t>www.mdpi.com</a:t>
            </a:r>
            <a:r>
              <a:rPr lang="en-US" dirty="0"/>
              <a:t>/1420-3049/30/3/493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4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31FC3-692B-5AEB-8D63-61B24D839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D3B9-AF27-114E-27EF-12D83248D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F3FA7-39E6-F2F2-7864-98ADE0EE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of Transformers to Chemical Synthesis</a:t>
            </a:r>
          </a:p>
          <a:p>
            <a:r>
              <a:rPr lang="en-US" dirty="0"/>
              <a:t>Dong Jin 1, Yuli Liang 1, Zihao Xiong 1, </a:t>
            </a:r>
            <a:r>
              <a:rPr lang="en-US" dirty="0" err="1"/>
              <a:t>Xiaojie</a:t>
            </a:r>
            <a:r>
              <a:rPr lang="en-US" dirty="0"/>
              <a:t> Yang 2, Haifeng Wang 1, Jie Zeng 1,* and </a:t>
            </a:r>
            <a:r>
              <a:rPr lang="en-US" dirty="0" err="1"/>
              <a:t>Shuangxi</a:t>
            </a:r>
            <a:r>
              <a:rPr lang="en-US" dirty="0"/>
              <a:t> Gu 1,*</a:t>
            </a:r>
          </a:p>
          <a:p>
            <a:r>
              <a:rPr lang="en-US" dirty="0"/>
              <a:t>https://</a:t>
            </a:r>
            <a:r>
              <a:rPr lang="en-US" dirty="0" err="1"/>
              <a:t>www.mdpi.com</a:t>
            </a:r>
            <a:r>
              <a:rPr lang="en-US" dirty="0"/>
              <a:t>/1420-3049/30/3/493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722F6-CC98-F1D3-7AFD-CF75E3315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57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B85E-8577-015B-86B2-9709E605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76368-4822-B713-97FD-C49E40B10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4E374-DE84-2091-EC55-218A6ABA1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of Transformers to Chemical Synthesis</a:t>
            </a:r>
          </a:p>
          <a:p>
            <a:r>
              <a:rPr lang="en-US" dirty="0"/>
              <a:t>Dong Jin 1, Yuli Liang 1, Zihao Xiong 1, </a:t>
            </a:r>
            <a:r>
              <a:rPr lang="en-US" dirty="0" err="1"/>
              <a:t>Xiaojie</a:t>
            </a:r>
            <a:r>
              <a:rPr lang="en-US" dirty="0"/>
              <a:t> Yang 2, Haifeng Wang 1, Jie Zeng 1,* and </a:t>
            </a:r>
            <a:r>
              <a:rPr lang="en-US" dirty="0" err="1"/>
              <a:t>Shuangxi</a:t>
            </a:r>
            <a:r>
              <a:rPr lang="en-US" dirty="0"/>
              <a:t> Gu 1,*</a:t>
            </a:r>
          </a:p>
          <a:p>
            <a:r>
              <a:rPr lang="en-US" dirty="0"/>
              <a:t>https://</a:t>
            </a:r>
            <a:r>
              <a:rPr lang="en-US" dirty="0" err="1"/>
              <a:t>www.mdpi.com</a:t>
            </a:r>
            <a:r>
              <a:rPr lang="en-US" dirty="0"/>
              <a:t>/1420-3049/30/3/493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57C5-5167-7302-B4CB-0B3723297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www.iea.org</a:t>
            </a:r>
            <a:r>
              <a:rPr lang="en-US" dirty="0"/>
              <a:t>/commentaries/from-energy-to-chemicals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79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/abs/2502.12979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38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Projecting Molecules into Synthesizable Chemical Spaces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Shitong Luo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Wenhao Gao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Zuofan Wu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Jian Peng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Connor W. Coley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8"/>
              </a:rPr>
              <a:t>Jianzhu Ma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/abs/2406.04628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71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4096-E679-F49F-0B65-8A094E66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0508B-2461-664B-0DC3-9F076AA9A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222AF-983C-15AD-302C-571DF50FA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Projecting Molecules into Synthesizable Chemical Spaces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3"/>
              </a:rPr>
              <a:t>Shitong Luo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Wenhao Gao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Zuofan Wu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Jian Peng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Connor W. Coley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8"/>
              </a:rPr>
              <a:t>Jianzhu Ma</a:t>
            </a:r>
            <a:endParaRPr lang="en-US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/abs/2406.04628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0FF3C-1A71-524B-F35E-7DACFA458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binghongchen.net</a:t>
            </a:r>
            <a:r>
              <a:rPr lang="en-US" dirty="0"/>
              <a:t>/projects/</a:t>
            </a:r>
            <a:r>
              <a:rPr lang="en-US" dirty="0" err="1"/>
              <a:t>retro_star.html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ecampusontario.pressbooks.pub</a:t>
            </a:r>
            <a:r>
              <a:rPr lang="en-US" dirty="0"/>
              <a:t>/bioc2580/chapter/the-</a:t>
            </a:r>
            <a:r>
              <a:rPr lang="en-US" dirty="0" err="1"/>
              <a:t>michaelis</a:t>
            </a:r>
            <a:r>
              <a:rPr lang="en-US" dirty="0"/>
              <a:t>-</a:t>
            </a:r>
            <a:r>
              <a:rPr lang="en-US" dirty="0" err="1"/>
              <a:t>menten</a:t>
            </a:r>
            <a:r>
              <a:rPr lang="en-US" dirty="0"/>
              <a:t>-equation/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Roboto" panose="02000000000000000000" pitchFamily="2" charset="0"/>
              </a:rPr>
              <a:t>JCIM 2021, https://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pubs.acs.org</a:t>
            </a:r>
            <a:r>
              <a:rPr lang="en-US" b="1" i="0" dirty="0">
                <a:effectLst/>
                <a:latin typeface="Roboto" panose="02000000000000000000" pitchFamily="2" charset="0"/>
              </a:rPr>
              <a:t>/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doi</a:t>
            </a:r>
            <a:r>
              <a:rPr lang="en-US" b="1" i="0" dirty="0">
                <a:effectLst/>
                <a:latin typeface="Roboto" panose="02000000000000000000" pitchFamily="2" charset="0"/>
              </a:rPr>
              <a:t>/full/10.1021/acs.jcim.1c00811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Roboto" panose="02000000000000000000" pitchFamily="2" charset="0"/>
              </a:rPr>
              <a:t>A Close-up Look at the Chemical Space of Commercially Available Building Blocks for Medicinal Chemistry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/S1359644614003894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Goldberg et al., DDT, 2015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Designing novel building blocks is an overlooked strategy to improve compound quality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8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8FA0-2F54-9796-D555-C790D1E19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F93B9-0C61-6F63-511B-8C8142AE4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EB1E9-74FC-89DD-C99B-67843BF13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March 30, 2016</a:t>
            </a:r>
          </a:p>
          <a:p>
            <a:pPr algn="l" fontAlgn="ctr"/>
            <a:r>
              <a:rPr lang="en-US" b="1" i="0" dirty="0">
                <a:effectLst/>
                <a:latin typeface="Roboto" panose="02000000000000000000" pitchFamily="2" charset="0"/>
              </a:rPr>
              <a:t>Big Data from Pharmaceutical Patents: A Computational Analysis of Medicinal Chemists’ Bread and Butter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/>
              </a:rPr>
              <a:t>Nadine Schneider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*†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4"/>
              </a:rPr>
              <a:t>Daniel M. Lowe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§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5"/>
              </a:rPr>
              <a:t>Roger A. Sayle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§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6"/>
              </a:rPr>
              <a:t>Michael A. Tarselli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‡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7"/>
              </a:rPr>
              <a:t>Gregory A. Landrum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†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3E897-F168-3034-3EED-07D6D8939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8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March 30, 2016</a:t>
            </a:r>
          </a:p>
          <a:p>
            <a:pPr algn="l" fontAlgn="ctr"/>
            <a:r>
              <a:rPr lang="en-US" b="1" i="0" dirty="0">
                <a:effectLst/>
                <a:latin typeface="Roboto" panose="02000000000000000000" pitchFamily="2" charset="0"/>
              </a:rPr>
              <a:t>Big Data from Pharmaceutical Patents: A Computational Analysis of Medicinal Chemists’ Bread and Butter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/>
              </a:rPr>
              <a:t>Nadine Schneider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*†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4"/>
              </a:rPr>
              <a:t>Daniel M. Lowe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§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5"/>
              </a:rPr>
              <a:t>Roger A. Sayle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§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6"/>
              </a:rPr>
              <a:t>Michael A. Tarselli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‡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7"/>
              </a:rPr>
              <a:t>Gregory A. Landrum</a:t>
            </a:r>
            <a:r>
              <a:rPr lang="en-US" b="0" i="0" baseline="30000" dirty="0">
                <a:effectLst/>
                <a:latin typeface="Roboto" panose="02000000000000000000" pitchFamily="2" charset="0"/>
              </a:rPr>
              <a:t>†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1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Exploring the combinatorial explosion of amine–acid reaction space via graph editing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3"/>
              </a:rPr>
              <a:t>Rui Zhang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4"/>
              </a:rPr>
              <a:t>Babak Mahjour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5"/>
              </a:rPr>
              <a:t>Andrew Outlaw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6"/>
              </a:rPr>
              <a:t>Andrew McGrath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7"/>
              </a:rPr>
              <a:t>Tim Hopper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8"/>
              </a:rPr>
              <a:t>Brian Kelley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9"/>
              </a:rPr>
              <a:t>W. Patrick Walters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&amp;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6699"/>
                </a:solidFill>
                <a:effectLst/>
                <a:latin typeface="-apple-system"/>
                <a:hlinkClick r:id="rId10"/>
              </a:rPr>
              <a:t>Tim Cernak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0" i="1" dirty="0">
                <a:solidFill>
                  <a:srgbClr val="006699"/>
                </a:solidFill>
                <a:effectLst/>
                <a:latin typeface="-apple-system"/>
                <a:hlinkClick r:id="rId11"/>
              </a:rPr>
              <a:t>Communications Chemistry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volume 7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Article number: 22 (2024)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9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22DA-2565-49ED-F23B-6FC004719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4D66D-4B58-D2E7-1793-506E00A56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0647B-D73E-E7C8-D305-E852D8702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Revealing enzyme functional architecture via high-throughput microfluidic enzyme kinetics</a:t>
            </a:r>
          </a:p>
          <a:p>
            <a:pPr algn="l"/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3"/>
              </a:rPr>
              <a:t>C. J. Markin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4"/>
              </a:rPr>
              <a:t>https://orcid.org/0000-0002-2147-0744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5"/>
              </a:rPr>
              <a:t>D. A. Mokhtari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6"/>
              </a:rPr>
              <a:t>https://orcid.org/0000-0003-4206-9471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7"/>
              </a:rPr>
              <a:t>F. Sunden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8"/>
              </a:rPr>
              <a:t>https://orcid.org/0000-0003-4110-7384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9"/>
              </a:rPr>
              <a:t>M. J. Appel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0"/>
              </a:rPr>
              <a:t>https://orcid.org/0000-0001-7501-8115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1"/>
              </a:rPr>
              <a:t>E. Akiva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2"/>
              </a:rPr>
              <a:t>S. A. Longwell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3"/>
              </a:rPr>
              <a:t>https://orcid.org/0000-0003-4064-0400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4"/>
              </a:rPr>
              <a:t>C. Sabatti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5"/>
              </a:rPr>
              <a:t>https://orcid.org/0000-0001-5829-9058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6"/>
              </a:rPr>
              <a:t>D. Herschlag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7"/>
              </a:rPr>
              <a:t>https://orcid.org/0000-0002-4685-1973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, and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8"/>
              </a:rPr>
              <a:t>P. M. Fordyce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9"/>
              </a:rPr>
              <a:t>https://orcid.org/0000-0002-9505-0638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/full/10.1126/science.abf8761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2EBF0-E7A4-E7E2-AA71-C9814173B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Revealing enzyme functional architecture via high-throughput microfluidic enzyme kinetics</a:t>
            </a:r>
          </a:p>
          <a:p>
            <a:pPr algn="l"/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3"/>
              </a:rPr>
              <a:t>C. J. Markin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4"/>
              </a:rPr>
              <a:t>https://orcid.org/0000-0002-2147-0744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5"/>
              </a:rPr>
              <a:t>D. A. Mokhtari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6"/>
              </a:rPr>
              <a:t>https://orcid.org/0000-0003-4206-9471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7"/>
              </a:rPr>
              <a:t>F. Sunden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8"/>
              </a:rPr>
              <a:t>https://orcid.org/0000-0003-4110-7384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9"/>
              </a:rPr>
              <a:t>M. J. Appel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0"/>
              </a:rPr>
              <a:t>https://orcid.org/0000-0001-7501-8115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1"/>
              </a:rPr>
              <a:t>E. Akiva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2"/>
              </a:rPr>
              <a:t>S. A. Longwell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3"/>
              </a:rPr>
              <a:t>https://orcid.org/0000-0003-4064-0400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4"/>
              </a:rPr>
              <a:t>C. Sabatti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5"/>
              </a:rPr>
              <a:t>https://orcid.org/0000-0001-5829-9058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6"/>
              </a:rPr>
              <a:t>D. Herschlag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7"/>
              </a:rPr>
              <a:t>https://orcid.org/0000-0002-4685-1973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, and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8"/>
              </a:rPr>
              <a:t>P. M. Fordyce</a:t>
            </a:r>
            <a:r>
              <a:rPr lang="en-US" b="0" i="0" cap="all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none" strike="noStrike" cap="all" dirty="0">
                <a:solidFill>
                  <a:srgbClr val="707070"/>
                </a:solidFill>
                <a:effectLst/>
                <a:latin typeface="roboto" panose="02000000000000000000" pitchFamily="2" charset="0"/>
                <a:hlinkClick r:id="rId19"/>
              </a:rPr>
              <a:t>https://orcid.org/0000-0002-9505-0638</a:t>
            </a:r>
            <a:endParaRPr lang="en-US" b="0" i="0" dirty="0">
              <a:solidFill>
                <a:srgbClr val="757575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/full/10.1126/science.abf8761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1EBE0-84EE-3941-965C-CD0656A056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7C1A-1018-54D6-B5CE-83C3C3584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EE517-3E17-CA55-DC17-E3E1B2E3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8D077-A71E-A09F-1527-C626D44B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1C331-EBC1-DDCF-36B3-7F8F8EB4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1568-5F67-F1AC-51F7-624BDEFD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8024-77B4-6898-ED06-00AC7DE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0BC7F-6E81-077E-A3F0-B3BD54562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624B7-3B01-D990-4470-3A95B6E7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FF4C9-F810-F473-51C2-D034F4E8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02D7-C387-D802-C4BD-048F0C44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FCCFF-D6BF-82AE-1716-3258D44A1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FBC81-1D54-9597-E4E7-5428A7510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1B2C8-9813-0EE5-C9A4-571AE9E3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9F5A1-9C3A-3544-EDF1-1664821D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673E7-511C-E7BF-E666-F7FAAB13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6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135D-301D-E764-590A-F5BFF3E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F375-30FA-37E0-E4B0-E95534C5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1616F-00C5-2B70-128B-828877F9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F8C46-E5B0-924D-4C34-DA14B73F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CE585-9EA8-6F00-8C97-B2710DBB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4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6043-84D9-3042-50B4-F1EEB033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66CA0-5323-829A-0441-CC20F4F60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84B0F-B372-215D-C540-5AFA8097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BB3F0-B254-784A-B290-6B85BEF1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8DFB-473C-1524-F441-C2BD7F6B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D9A3-3995-2E88-A421-105220B5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D937-AAA3-C14B-4F34-2DC6ED720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56854-E310-2ED0-A971-2C413E3DA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82C97-6996-1D49-2DD1-1C7F72F5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B746A-40AB-DE6B-5838-1FF21379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1ED0E-9BAA-9775-354F-4E7BFFBD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0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7ACC-8AF4-0533-7A80-CA426B5C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B8F98-0BA0-9D3C-3C54-856E320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F9BE2-CAE1-560C-EDD3-CFDC67676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A377B-E18E-E062-7B92-D6BA99259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40591-A198-7058-EF04-4B331A79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796D0-B314-CDBA-C71B-A31784EB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C6F74-39AC-2FAC-973E-6FEE00D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B81DD-1F8B-A8BD-71A5-C9B268B5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8DA5-945A-64D7-1292-E7BD1B9D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E4CF9-8B8A-FAC6-46B0-31157F03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2A9AC-C635-3BCE-41E3-04422EE6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6C4B9-B3F7-5FE5-2810-50A505A1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0EFCA-C1C8-D978-51D8-42877E6A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2BAF-974A-2952-AE66-26F89A4B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604F-390D-FA81-A19B-3AB7D048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0A78-6CF6-D7F8-2CCC-D9ACD74C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ABA6-E05C-8016-0F5C-1567CE9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D6B95-1AB9-C4B1-D027-7B08AE86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1FC77-8FBE-9F3C-2244-C9F6F0A9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9DE3B-3783-E99A-2D13-75EBB097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25FF5-0562-28FC-8FAE-80899987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74E7-48EA-6E7B-DF9A-1ED1CFD8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35D93-F2C8-CA8D-A529-7F7C2DC7D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0B60B-EB9B-DFD2-4ACE-D168D0A15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3C633-8DF0-D1C5-13FA-849640AE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7EACF-79BF-1267-5051-174F6228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C3FAC-97E4-CDF0-C62D-65FADCC5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D2653-2F4D-2535-C682-8A998ED4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D2E5-B1C1-758A-D78F-2FB74611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0BE5-7A7F-8A76-9963-43C7CF4A1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D07B3-6103-6B4A-9703-00741D966A6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EE0D-D380-84C9-DDB6-8CAF1C450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1FD99-7BA2-8D1E-2C81-B0C71CBE7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ACE84-8183-B345-B351-6A90275A2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3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Dassanayake,+N+S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rxiv.org/search/cs?searchtype=author&amp;query=Liles,+J+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Casetti,+N" TargetMode="External"/><Relationship Id="rId5" Type="http://schemas.openxmlformats.org/officeDocument/2006/relationships/hyperlink" Target="https://arxiv.org/search/cs?searchtype=author&amp;query=Fong,+M+H" TargetMode="External"/><Relationship Id="rId4" Type="http://schemas.openxmlformats.org/officeDocument/2006/relationships/hyperlink" Target="https://arxiv.org/search/cs?searchtype=author&amp;query=Joung,+J+F" TargetMode="External"/><Relationship Id="rId9" Type="http://schemas.openxmlformats.org/officeDocument/2006/relationships/hyperlink" Target="https://arxiv.org/search/cs?searchtype=author&amp;query=Coley,+C+W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bnetwork.com/" TargetMode="External"/><Relationship Id="rId3" Type="http://schemas.openxmlformats.org/officeDocument/2006/relationships/hyperlink" Target="http://www.enamine.net/" TargetMode="External"/><Relationship Id="rId7" Type="http://schemas.openxmlformats.org/officeDocument/2006/relationships/hyperlink" Target="https://chem-spac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ing.emolecules.com/explore" TargetMode="External"/><Relationship Id="rId5" Type="http://schemas.openxmlformats.org/officeDocument/2006/relationships/hyperlink" Target="https://www.otavachemicals.co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mbinter.com/" TargetMode="External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2F8-8E71-6DA0-C3E7-5376B09BA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63637"/>
            <a:ext cx="9144000" cy="2387600"/>
          </a:xfrm>
        </p:spPr>
        <p:txBody>
          <a:bodyPr/>
          <a:lstStyle/>
          <a:p>
            <a:r>
              <a:rPr lang="en-US" dirty="0"/>
              <a:t>ML For Chemical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8D4DE-1E88-FE6C-CB07-A8EA762AC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16038"/>
            <a:ext cx="9144000" cy="1655762"/>
          </a:xfrm>
        </p:spPr>
        <p:txBody>
          <a:bodyPr/>
          <a:lstStyle/>
          <a:p>
            <a:r>
              <a:rPr lang="en-US" dirty="0"/>
              <a:t>Matthew O’Meara</a:t>
            </a:r>
          </a:p>
          <a:p>
            <a:r>
              <a:rPr lang="en-US" dirty="0"/>
              <a:t>BIOINF 595</a:t>
            </a:r>
          </a:p>
          <a:p>
            <a:r>
              <a:rPr lang="en-US" dirty="0"/>
              <a:t>3/11/2025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325290-700D-C440-2012-37364DC4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04" y="3886201"/>
            <a:ext cx="7925555" cy="16140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5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32B0C-A364-BB11-0341-B9DE706D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65" y="968234"/>
            <a:ext cx="10134600" cy="5686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00F654-8958-A8A7-01FA-40B905B5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65817"/>
            <a:ext cx="11754465" cy="1325563"/>
          </a:xfrm>
        </p:spPr>
        <p:txBody>
          <a:bodyPr/>
          <a:lstStyle/>
          <a:p>
            <a:r>
              <a:rPr lang="en-US" dirty="0"/>
              <a:t>Current state of reaction literature reaction data</a:t>
            </a:r>
          </a:p>
        </p:txBody>
      </p:sp>
    </p:spTree>
    <p:extLst>
      <p:ext uri="{BB962C8B-B14F-4D97-AF65-F5344CB8AC3E}">
        <p14:creationId xmlns:p14="http://schemas.microsoft.com/office/powerpoint/2010/main" val="413015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4E66-C53B-7236-4C2C-DD31AD3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8" y="-303114"/>
            <a:ext cx="12311780" cy="1325563"/>
          </a:xfrm>
        </p:spPr>
        <p:txBody>
          <a:bodyPr/>
          <a:lstStyle/>
          <a:p>
            <a:r>
              <a:rPr lang="en-US" dirty="0"/>
              <a:t>High throughput experimentation (Amide coupling)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34799-F50C-9C3C-85D5-FD677249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" y="982543"/>
            <a:ext cx="4922665" cy="925182"/>
          </a:xfrm>
          <a:prstGeom prst="rect">
            <a:avLst/>
          </a:prstGeom>
        </p:spPr>
      </p:pic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A828B56C-B9B5-0916-F443-3F2D99D8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7" y="1907725"/>
            <a:ext cx="4376795" cy="49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ure 1">
            <a:extLst>
              <a:ext uri="{FF2B5EF4-FFF2-40B4-BE49-F238E27FC236}">
                <a16:creationId xmlns:a16="http://schemas.microsoft.com/office/drawing/2014/main" id="{2CEA22DA-A787-26D7-7975-F4C028DEB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60" y="982543"/>
            <a:ext cx="3223955" cy="564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D470E-FFC9-1899-E587-8DDDC7872E16}"/>
              </a:ext>
            </a:extLst>
          </p:cNvPr>
          <p:cNvSpPr txBox="1"/>
          <p:nvPr/>
        </p:nvSpPr>
        <p:spPr>
          <a:xfrm>
            <a:off x="10733331" y="6417574"/>
            <a:ext cx="145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(Cernak Lab)</a:t>
            </a:r>
          </a:p>
        </p:txBody>
      </p:sp>
    </p:spTree>
    <p:extLst>
      <p:ext uri="{BB962C8B-B14F-4D97-AF65-F5344CB8AC3E}">
        <p14:creationId xmlns:p14="http://schemas.microsoft.com/office/powerpoint/2010/main" val="13020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99297-042D-B116-030B-1C6BA7705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5849-DA81-AA30-627F-BD62A215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77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High-throughput</a:t>
            </a:r>
            <a:br>
              <a:rPr lang="en-US" dirty="0"/>
            </a:br>
            <a:r>
              <a:rPr lang="en-US" dirty="0"/>
              <a:t>experimentation</a:t>
            </a:r>
            <a:br>
              <a:rPr lang="en-US" dirty="0"/>
            </a:br>
            <a:r>
              <a:rPr lang="en-US" dirty="0"/>
              <a:t>(Enzymology)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1EB17EC-B339-60E9-A87C-DB9E5781E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7"/>
          <a:stretch/>
        </p:blipFill>
        <p:spPr bwMode="auto">
          <a:xfrm>
            <a:off x="303861" y="2439065"/>
            <a:ext cx="11301059" cy="331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8A109-3FDF-1B65-3896-771D8C9D233A}"/>
              </a:ext>
            </a:extLst>
          </p:cNvPr>
          <p:cNvSpPr txBox="1"/>
          <p:nvPr/>
        </p:nvSpPr>
        <p:spPr>
          <a:xfrm>
            <a:off x="0" y="648302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(Markin, 2021)</a:t>
            </a:r>
          </a:p>
        </p:txBody>
      </p:sp>
    </p:spTree>
    <p:extLst>
      <p:ext uri="{BB962C8B-B14F-4D97-AF65-F5344CB8AC3E}">
        <p14:creationId xmlns:p14="http://schemas.microsoft.com/office/powerpoint/2010/main" val="16339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6CEE-530C-22B8-E039-95DA6AAF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77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High-throughput</a:t>
            </a:r>
            <a:br>
              <a:rPr lang="en-US" dirty="0"/>
            </a:br>
            <a:r>
              <a:rPr lang="en-US" dirty="0"/>
              <a:t>experimentation</a:t>
            </a:r>
            <a:br>
              <a:rPr lang="en-US" dirty="0"/>
            </a:br>
            <a:r>
              <a:rPr lang="en-US" dirty="0"/>
              <a:t>(Enzymology)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7634CA-FE92-1A45-E314-60981C846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7" b="47527"/>
          <a:stretch/>
        </p:blipFill>
        <p:spPr bwMode="auto">
          <a:xfrm>
            <a:off x="181247" y="2787444"/>
            <a:ext cx="11829506" cy="25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F6305-578D-9207-8150-6B2DC385ABD2}"/>
              </a:ext>
            </a:extLst>
          </p:cNvPr>
          <p:cNvSpPr txBox="1"/>
          <p:nvPr/>
        </p:nvSpPr>
        <p:spPr>
          <a:xfrm>
            <a:off x="0" y="648302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(Markin, 2021)</a:t>
            </a:r>
          </a:p>
        </p:txBody>
      </p:sp>
    </p:spTree>
    <p:extLst>
      <p:ext uri="{BB962C8B-B14F-4D97-AF65-F5344CB8AC3E}">
        <p14:creationId xmlns:p14="http://schemas.microsoft.com/office/powerpoint/2010/main" val="68914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75AC9-B350-2E7F-0E7F-CA1C0C16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222F-5993-9E2E-CC7C-2F40D51D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77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High-throughput</a:t>
            </a:r>
            <a:br>
              <a:rPr lang="en-US" dirty="0"/>
            </a:br>
            <a:r>
              <a:rPr lang="en-US" dirty="0"/>
              <a:t>experimentation</a:t>
            </a:r>
            <a:br>
              <a:rPr lang="en-US" dirty="0"/>
            </a:br>
            <a:r>
              <a:rPr lang="en-US" dirty="0"/>
              <a:t>(Enzymology)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3DD818-1874-E027-B8FF-DA3C55E03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8" b="27695"/>
          <a:stretch/>
        </p:blipFill>
        <p:spPr bwMode="auto">
          <a:xfrm>
            <a:off x="240174" y="2748782"/>
            <a:ext cx="1171165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CE6CA-D724-7864-804A-055D6C553BB4}"/>
              </a:ext>
            </a:extLst>
          </p:cNvPr>
          <p:cNvSpPr txBox="1"/>
          <p:nvPr/>
        </p:nvSpPr>
        <p:spPr>
          <a:xfrm>
            <a:off x="0" y="648302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(Markin, 2021)</a:t>
            </a:r>
          </a:p>
        </p:txBody>
      </p:sp>
    </p:spTree>
    <p:extLst>
      <p:ext uri="{BB962C8B-B14F-4D97-AF65-F5344CB8AC3E}">
        <p14:creationId xmlns:p14="http://schemas.microsoft.com/office/powerpoint/2010/main" val="24354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6373-B61B-5A20-8A87-A1947F42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76B9-07CB-F9AB-D119-FAB9621C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77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High-throughput</a:t>
            </a:r>
            <a:br>
              <a:rPr lang="en-US" dirty="0"/>
            </a:br>
            <a:r>
              <a:rPr lang="en-US" dirty="0"/>
              <a:t>experimentation</a:t>
            </a:r>
            <a:br>
              <a:rPr lang="en-US" dirty="0"/>
            </a:br>
            <a:r>
              <a:rPr lang="en-US" dirty="0"/>
              <a:t>(Enzymology)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E0A575-8DDA-F02C-17CB-3AD2C7C74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8" b="-526"/>
          <a:stretch/>
        </p:blipFill>
        <p:spPr bwMode="auto">
          <a:xfrm>
            <a:off x="240174" y="2763530"/>
            <a:ext cx="11711651" cy="31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28480-86E0-5E57-5042-2755B0DB726D}"/>
              </a:ext>
            </a:extLst>
          </p:cNvPr>
          <p:cNvSpPr txBox="1"/>
          <p:nvPr/>
        </p:nvSpPr>
        <p:spPr>
          <a:xfrm>
            <a:off x="0" y="648302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(Markin, 2021)</a:t>
            </a:r>
          </a:p>
        </p:txBody>
      </p:sp>
    </p:spTree>
    <p:extLst>
      <p:ext uri="{BB962C8B-B14F-4D97-AF65-F5344CB8AC3E}">
        <p14:creationId xmlns:p14="http://schemas.microsoft.com/office/powerpoint/2010/main" val="2682844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31B5-556E-3262-269A-4C48612E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" y="18255"/>
            <a:ext cx="10515600" cy="1325563"/>
          </a:xfrm>
        </p:spPr>
        <p:txBody>
          <a:bodyPr/>
          <a:lstStyle/>
          <a:p>
            <a:r>
              <a:rPr lang="en-US" dirty="0"/>
              <a:t>Reaction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9959-98A7-3F8C-F621-981770CA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753" y="1148504"/>
            <a:ext cx="2748116" cy="22472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Given</a:t>
            </a:r>
          </a:p>
          <a:p>
            <a:r>
              <a:rPr lang="en-US" sz="2400" dirty="0"/>
              <a:t>Substrate</a:t>
            </a:r>
          </a:p>
          <a:p>
            <a:r>
              <a:rPr lang="en-US" sz="2400" dirty="0"/>
              <a:t>Co-factors</a:t>
            </a:r>
          </a:p>
          <a:p>
            <a:r>
              <a:rPr lang="en-US" sz="2400" dirty="0"/>
              <a:t>Conditions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3D2AE8C-F8DB-B593-9A7B-9ECD755455F9}"/>
              </a:ext>
            </a:extLst>
          </p:cNvPr>
          <p:cNvSpPr/>
          <p:nvPr/>
        </p:nvSpPr>
        <p:spPr>
          <a:xfrm>
            <a:off x="4621161" y="1814462"/>
            <a:ext cx="1474839" cy="5309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81BF8C-6F5A-7B49-58AD-DAA39FAF78D0}"/>
              </a:ext>
            </a:extLst>
          </p:cNvPr>
          <p:cNvSpPr txBox="1">
            <a:spLocks/>
          </p:cNvSpPr>
          <p:nvPr/>
        </p:nvSpPr>
        <p:spPr>
          <a:xfrm>
            <a:off x="7011634" y="1356287"/>
            <a:ext cx="4144297" cy="158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Predict</a:t>
            </a:r>
          </a:p>
          <a:p>
            <a:r>
              <a:rPr lang="en-US" sz="2400" dirty="0"/>
              <a:t>Distribution of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7F8AC-F2A8-94CA-F6D6-DCA83105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3211013"/>
            <a:ext cx="11283742" cy="34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1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F94D-3285-4BAC-924E-B9144AEA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0"/>
            <a:ext cx="2138082" cy="1325563"/>
          </a:xfrm>
        </p:spPr>
        <p:txBody>
          <a:bodyPr/>
          <a:lstStyle/>
          <a:p>
            <a:r>
              <a:rPr lang="en-US" dirty="0"/>
              <a:t>SMILES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B8C23A-9E89-3455-3AE4-C8F40597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86"/>
            <a:ext cx="2995924" cy="4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A7AA0-6EBB-B67B-4586-466FA859F5B2}"/>
              </a:ext>
            </a:extLst>
          </p:cNvPr>
          <p:cNvGrpSpPr/>
          <p:nvPr/>
        </p:nvGrpSpPr>
        <p:grpSpPr>
          <a:xfrm>
            <a:off x="3382622" y="-74947"/>
            <a:ext cx="6098674" cy="5061584"/>
            <a:chOff x="3382622" y="-74947"/>
            <a:chExt cx="6098674" cy="50615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BF6C2E-FE5D-5F8F-5B70-702EE0D0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2622" y="2276850"/>
              <a:ext cx="3980427" cy="2709787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3C885B5-D76B-A54E-4161-B7EA36BAF606}"/>
                </a:ext>
              </a:extLst>
            </p:cNvPr>
            <p:cNvSpPr txBox="1">
              <a:spLocks/>
            </p:cNvSpPr>
            <p:nvPr/>
          </p:nvSpPr>
          <p:spPr>
            <a:xfrm>
              <a:off x="4294094" y="-74947"/>
              <a:ext cx="213808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SMARTS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E36606-8102-4CDA-A514-40CF8B103BCD}"/>
                </a:ext>
              </a:extLst>
            </p:cNvPr>
            <p:cNvSpPr txBox="1"/>
            <p:nvPr/>
          </p:nvSpPr>
          <p:spPr>
            <a:xfrm>
              <a:off x="3383056" y="831030"/>
              <a:ext cx="6098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SMILES arbitrary target specification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022599-DB4A-0F07-EE37-11E52A092E2A}"/>
              </a:ext>
            </a:extLst>
          </p:cNvPr>
          <p:cNvGrpSpPr/>
          <p:nvPr/>
        </p:nvGrpSpPr>
        <p:grpSpPr>
          <a:xfrm>
            <a:off x="7912108" y="-1"/>
            <a:ext cx="4152171" cy="4696434"/>
            <a:chOff x="7912108" y="-1"/>
            <a:chExt cx="4152171" cy="469643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0D47D1C8-2342-EA1C-7201-E9A349E00C4E}"/>
                </a:ext>
              </a:extLst>
            </p:cNvPr>
            <p:cNvSpPr txBox="1">
              <a:spLocks/>
            </p:cNvSpPr>
            <p:nvPr/>
          </p:nvSpPr>
          <p:spPr>
            <a:xfrm>
              <a:off x="8983755" y="-1"/>
              <a:ext cx="213808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SMIRKS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6EB071-EC9B-39F1-9A8E-D47B5BC1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108" y="2276850"/>
              <a:ext cx="4152171" cy="2419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89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2F64-B138-FD38-6AD7-AA95A55D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75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Complexity of</a:t>
            </a:r>
            <a:br>
              <a:rPr lang="en-US" dirty="0"/>
            </a:br>
            <a:r>
              <a:rPr lang="en-US" dirty="0"/>
              <a:t>high-quality reaction</a:t>
            </a:r>
            <a:br>
              <a:rPr lang="en-US" dirty="0"/>
            </a:br>
            <a:r>
              <a:rPr lang="en-US" dirty="0"/>
              <a:t>parsers</a:t>
            </a:r>
          </a:p>
        </p:txBody>
      </p:sp>
      <p:pic>
        <p:nvPicPr>
          <p:cNvPr id="9218" name="Picture 2" descr="Fig. 1">
            <a:extLst>
              <a:ext uri="{FF2B5EF4-FFF2-40B4-BE49-F238E27FC236}">
                <a16:creationId xmlns:a16="http://schemas.microsoft.com/office/drawing/2014/main" id="{F0184A99-64A9-0EF6-C4A7-2B9EC55C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96" y="0"/>
            <a:ext cx="523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68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2FB5-4592-42CB-23B8-AC96B08F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Chemistry Tokenizers (Coverage)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E9ACC-0FFD-C828-6AFE-1074FDFD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26"/>
          <a:stretch/>
        </p:blipFill>
        <p:spPr>
          <a:xfrm>
            <a:off x="282388" y="949480"/>
            <a:ext cx="11627224" cy="23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E9E6-2616-B07E-F27E-99AC88FB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Energy cost of Chemistry</a:t>
            </a:r>
            <a:br>
              <a:rPr lang="en-US" dirty="0"/>
            </a:br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Energy to chemical products, (2015)</a:t>
            </a:r>
            <a:endParaRPr lang="en-US" dirty="0"/>
          </a:p>
        </p:txBody>
      </p:sp>
      <p:pic>
        <p:nvPicPr>
          <p:cNvPr id="1030" name="Picture 6" descr="Energy To Chemical Products 2015">
            <a:extLst>
              <a:ext uri="{FF2B5EF4-FFF2-40B4-BE49-F238E27FC236}">
                <a16:creationId xmlns:a16="http://schemas.microsoft.com/office/drawing/2014/main" id="{2A6F1A83-BE90-CDEB-E84E-931A8DD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68" y="1343818"/>
            <a:ext cx="8944070" cy="53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4247D-76AE-C5E6-9682-90CE03E82B54}"/>
              </a:ext>
            </a:extLst>
          </p:cNvPr>
          <p:cNvSpPr txBox="1"/>
          <p:nvPr/>
        </p:nvSpPr>
        <p:spPr>
          <a:xfrm>
            <a:off x="9350477" y="6101081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iea.org</a:t>
            </a:r>
            <a:r>
              <a:rPr lang="en-US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CB59C-E41B-7F16-0E94-943F5328EE85}"/>
              </a:ext>
            </a:extLst>
          </p:cNvPr>
          <p:cNvSpPr txBox="1"/>
          <p:nvPr/>
        </p:nvSpPr>
        <p:spPr>
          <a:xfrm>
            <a:off x="9350477" y="6470413"/>
            <a:ext cx="622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i="0" dirty="0">
                <a:effectLst/>
                <a:latin typeface="Graphik"/>
              </a:rPr>
              <a:t>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26012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78E9-8452-2744-F6A9-0208C679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A5CA-8806-1118-5450-000FE5D2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Chemistry Tokenizers (Coverage)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03B99-8597-CD10-5753-90CEC8DB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949480"/>
            <a:ext cx="11627224" cy="52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9B7-AE6C-A3BB-6ACA-04AC62DD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Chemistry Tokenizers (Information Density)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8E099-BCDB-C479-98B4-68A2C297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8684"/>
            <a:ext cx="12078929" cy="57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0739-0887-E09C-8DF3-B1C1C5F7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062"/>
            <a:ext cx="10515600" cy="1325563"/>
          </a:xfrm>
        </p:spPr>
        <p:txBody>
          <a:bodyPr/>
          <a:lstStyle/>
          <a:p>
            <a:r>
              <a:rPr lang="en-US" dirty="0"/>
              <a:t>BERT-style masked language model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3947CF-A9D9-69E8-02B8-BAACF17F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345380"/>
            <a:ext cx="1079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17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46B2-1E6D-A206-421D-638C832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" y="0"/>
            <a:ext cx="10515600" cy="1325563"/>
          </a:xfrm>
        </p:spPr>
        <p:txBody>
          <a:bodyPr/>
          <a:lstStyle/>
          <a:p>
            <a:r>
              <a:rPr lang="en-US" dirty="0"/>
              <a:t>Transformer for chemistry reaction prediction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EA00CEA-B69D-CCB8-08AE-48807449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53" y="1679525"/>
            <a:ext cx="10038693" cy="451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0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6C88-5895-2A5C-9F92-2650C27B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" y="-195313"/>
            <a:ext cx="10515600" cy="1325563"/>
          </a:xfrm>
        </p:spPr>
        <p:txBody>
          <a:bodyPr/>
          <a:lstStyle/>
          <a:p>
            <a:r>
              <a:rPr lang="en-US" dirty="0"/>
              <a:t>Integrated reaction prediction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82F65-03FB-F283-B8B6-B2F2F0AE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5" y="943729"/>
            <a:ext cx="10960510" cy="5761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DF59A-0B25-64C6-F989-92C7EF007C11}"/>
              </a:ext>
            </a:extLst>
          </p:cNvPr>
          <p:cNvSpPr/>
          <p:nvPr/>
        </p:nvSpPr>
        <p:spPr>
          <a:xfrm>
            <a:off x="4100052" y="1622323"/>
            <a:ext cx="7138219" cy="4807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7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598E-7817-435B-CA24-B9C8E7286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E2CE-0B57-3D37-5F06-93EECF72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" y="-195313"/>
            <a:ext cx="10515600" cy="1325563"/>
          </a:xfrm>
        </p:spPr>
        <p:txBody>
          <a:bodyPr/>
          <a:lstStyle/>
          <a:p>
            <a:r>
              <a:rPr lang="en-US" dirty="0"/>
              <a:t>Integrated reaction prediction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CBFF8-7160-8986-002B-FC03C674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5" y="943729"/>
            <a:ext cx="10960510" cy="5761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B31CD9-BF24-7A99-CE76-8AFF2FD3975E}"/>
              </a:ext>
            </a:extLst>
          </p:cNvPr>
          <p:cNvSpPr/>
          <p:nvPr/>
        </p:nvSpPr>
        <p:spPr>
          <a:xfrm>
            <a:off x="5869858" y="1622323"/>
            <a:ext cx="5368413" cy="4807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26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CB24-872D-68B0-AE6C-78A0E1EB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0C4A-EAEF-1F80-5845-F3CE234F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" y="-195313"/>
            <a:ext cx="10515600" cy="1325563"/>
          </a:xfrm>
        </p:spPr>
        <p:txBody>
          <a:bodyPr/>
          <a:lstStyle/>
          <a:p>
            <a:r>
              <a:rPr lang="en-US" dirty="0"/>
              <a:t>Integrated reaction prediction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86B49-A0BE-9E62-B813-A0245B7D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5" y="943729"/>
            <a:ext cx="10960510" cy="57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6589-C824-0430-2EE5-A9465058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Electron Flow Matching</a:t>
            </a:r>
            <a:br>
              <a:rPr lang="en-US" dirty="0"/>
            </a:br>
            <a:r>
              <a:rPr lang="en-US" dirty="0"/>
              <a:t>Invariance: conservation of 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28D73-B4BE-E44D-9634-B3D592F7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721"/>
          <a:stretch/>
        </p:blipFill>
        <p:spPr>
          <a:xfrm>
            <a:off x="138337" y="2030093"/>
            <a:ext cx="11915325" cy="4076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6C798-DCB5-5695-D27D-4323DB317B0D}"/>
              </a:ext>
            </a:extLst>
          </p:cNvPr>
          <p:cNvSpPr txBox="1"/>
          <p:nvPr/>
        </p:nvSpPr>
        <p:spPr>
          <a:xfrm>
            <a:off x="5820033" y="6106128"/>
            <a:ext cx="6737521" cy="70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9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Electron flow matching for generative reaction mechanism prediction obeying conservation laws</a:t>
            </a:r>
          </a:p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4"/>
              </a:rPr>
              <a:t>Joonyoung F. Joung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Mun Hong Fong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6"/>
              </a:rPr>
              <a:t>Nicholas Casetti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7"/>
              </a:rPr>
              <a:t>Jordan P. Liles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8"/>
              </a:rPr>
              <a:t>Ne S. Dassanayake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9"/>
              </a:rPr>
              <a:t>Connor W. Coley</a:t>
            </a:r>
            <a:endParaRPr lang="en-US" sz="900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FFA4-B69E-24E9-614A-4F1D17D6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Make on Demand</a:t>
            </a:r>
            <a:br>
              <a:rPr lang="en-US" dirty="0"/>
            </a:br>
            <a:r>
              <a:rPr lang="en-US" dirty="0"/>
              <a:t>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D3397-66E2-A276-16CA-9F71DE674D6F}"/>
              </a:ext>
            </a:extLst>
          </p:cNvPr>
          <p:cNvSpPr txBox="1"/>
          <p:nvPr/>
        </p:nvSpPr>
        <p:spPr>
          <a:xfrm>
            <a:off x="7403691" y="422410"/>
            <a:ext cx="62238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3"/>
              </a:rPr>
              <a:t>REAL Space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Enamine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4"/>
              </a:rPr>
              <a:t>AMBrosia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Ambinter</a:t>
            </a:r>
            <a:endParaRPr lang="en-US" sz="2800" b="0" i="0" dirty="0">
              <a:solidFill>
                <a:srgbClr val="404040"/>
              </a:solidFill>
              <a:effectLst/>
              <a:latin typeface="Bio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5"/>
              </a:rPr>
              <a:t>CHEMriya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OTAVAchemicals</a:t>
            </a:r>
            <a:endParaRPr lang="en-US" sz="2800" b="0" i="0" dirty="0">
              <a:solidFill>
                <a:srgbClr val="404040"/>
              </a:solidFill>
              <a:effectLst/>
              <a:latin typeface="Bio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6"/>
              </a:rPr>
              <a:t>eXplore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eMolecules</a:t>
            </a:r>
            <a:endParaRPr lang="en-US" sz="2800" b="0" i="0" dirty="0">
              <a:solidFill>
                <a:srgbClr val="404040"/>
              </a:solidFill>
              <a:effectLst/>
              <a:latin typeface="Bio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7"/>
              </a:rPr>
              <a:t>Freedom Space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Chemspace</a:t>
            </a:r>
            <a:endParaRPr lang="en-US" sz="2800" b="0" i="0" dirty="0">
              <a:solidFill>
                <a:srgbClr val="404040"/>
              </a:solidFill>
              <a:effectLst/>
              <a:latin typeface="Bio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D4473"/>
                </a:solidFill>
                <a:effectLst/>
                <a:latin typeface="BioSans"/>
                <a:hlinkClick r:id="rId8"/>
              </a:rPr>
              <a:t>GalaXi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 by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WuXi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BioSans"/>
              </a:rPr>
              <a:t> 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BioSans"/>
              </a:rPr>
              <a:t>LabNetwork</a:t>
            </a:r>
            <a:endParaRPr lang="en-US" sz="2800" b="0" i="0" dirty="0">
              <a:solidFill>
                <a:srgbClr val="404040"/>
              </a:solidFill>
              <a:effectLst/>
              <a:latin typeface="Bio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F2D3E-EF6F-69E1-496A-CCECC0241397}"/>
              </a:ext>
            </a:extLst>
          </p:cNvPr>
          <p:cNvSpPr txBox="1"/>
          <p:nvPr/>
        </p:nvSpPr>
        <p:spPr>
          <a:xfrm>
            <a:off x="262993" y="1715071"/>
            <a:ext cx="58330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In-stock building block collections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Diversity of chemical reactions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Price / time / quality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6D71DD-C7D2-1F27-FA58-7D98F42E2DCA}"/>
              </a:ext>
            </a:extLst>
          </p:cNvPr>
          <p:cNvGrpSpPr/>
          <p:nvPr/>
        </p:nvGrpSpPr>
        <p:grpSpPr>
          <a:xfrm>
            <a:off x="115530" y="3573269"/>
            <a:ext cx="6962050" cy="2792265"/>
            <a:chOff x="115530" y="3573269"/>
            <a:chExt cx="6962050" cy="27922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580701-FE9D-DB78-AC68-2846A09A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530" y="4101372"/>
              <a:ext cx="6962050" cy="2264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A9FB5-993E-891D-2200-2D6A2998D51D}"/>
                </a:ext>
              </a:extLst>
            </p:cNvPr>
            <p:cNvSpPr txBox="1"/>
            <p:nvPr/>
          </p:nvSpPr>
          <p:spPr>
            <a:xfrm>
              <a:off x="115530" y="3573269"/>
              <a:ext cx="6079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Enamine is developing ~2,000 new building blocks a month: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3CBD4F9-5A51-F642-0AEC-2AE0D9B8D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5059" y="3277377"/>
            <a:ext cx="3707173" cy="31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FA7E-3948-F563-2C24-AA9C27C6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267005"/>
            <a:ext cx="10515600" cy="1325563"/>
          </a:xfrm>
        </p:spPr>
        <p:txBody>
          <a:bodyPr/>
          <a:lstStyle/>
          <a:p>
            <a:r>
              <a:rPr lang="en-US" dirty="0"/>
              <a:t>Virtual</a:t>
            </a:r>
            <a:br>
              <a:rPr lang="en-US" dirty="0"/>
            </a:br>
            <a:r>
              <a:rPr lang="en-US" dirty="0"/>
              <a:t>screening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79C11-9410-937E-549D-D487F336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74" y="267005"/>
            <a:ext cx="7772400" cy="6590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56C5C-1AB4-35ED-C8C5-509EE5A67D07}"/>
              </a:ext>
            </a:extLst>
          </p:cNvPr>
          <p:cNvSpPr txBox="1"/>
          <p:nvPr/>
        </p:nvSpPr>
        <p:spPr>
          <a:xfrm>
            <a:off x="0" y="6488668"/>
            <a:ext cx="18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(Luo, et al., 2024)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6911-F2D8-7FE7-E466-7715F26F5C9E}"/>
              </a:ext>
            </a:extLst>
          </p:cNvPr>
          <p:cNvSpPr/>
          <p:nvPr/>
        </p:nvSpPr>
        <p:spPr>
          <a:xfrm>
            <a:off x="4198374" y="3429000"/>
            <a:ext cx="7644581" cy="3207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7FCD-216D-C83C-AE8B-BB547AC2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572"/>
            <a:ext cx="11400503" cy="1325563"/>
          </a:xfrm>
        </p:spPr>
        <p:txBody>
          <a:bodyPr/>
          <a:lstStyle/>
          <a:p>
            <a:r>
              <a:rPr lang="en-US" dirty="0"/>
              <a:t>More Chemistry =&gt; diversity, lower cost of drugs?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3144C3F-26F9-CAD1-40E4-730D309A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264" y="3008671"/>
            <a:ext cx="7780704" cy="298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03477-0614-86B7-07F5-DEDCC24ED046}"/>
              </a:ext>
            </a:extLst>
          </p:cNvPr>
          <p:cNvSpPr txBox="1"/>
          <p:nvPr/>
        </p:nvSpPr>
        <p:spPr>
          <a:xfrm>
            <a:off x="3142316" y="2485451"/>
            <a:ext cx="481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Ellman C-H functionalization: </a:t>
            </a:r>
          </a:p>
        </p:txBody>
      </p:sp>
    </p:spTree>
    <p:extLst>
      <p:ext uri="{BB962C8B-B14F-4D97-AF65-F5344CB8AC3E}">
        <p14:creationId xmlns:p14="http://schemas.microsoft.com/office/powerpoint/2010/main" val="343195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9912E-4871-9575-7333-1C532A2E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FD5E-D0F4-618F-0A44-7D267FD1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267005"/>
            <a:ext cx="10515600" cy="1325563"/>
          </a:xfrm>
        </p:spPr>
        <p:txBody>
          <a:bodyPr/>
          <a:lstStyle/>
          <a:p>
            <a:r>
              <a:rPr lang="en-US" dirty="0"/>
              <a:t>Analog by</a:t>
            </a:r>
            <a:br>
              <a:rPr lang="en-US" dirty="0"/>
            </a:br>
            <a:r>
              <a:rPr lang="en-US" dirty="0"/>
              <a:t>Catalog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F052B-C4AA-F4FA-0F9A-3994BF9B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74" y="267005"/>
            <a:ext cx="7772400" cy="6590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FB098-33C3-7037-5D7E-68037877E9A9}"/>
              </a:ext>
            </a:extLst>
          </p:cNvPr>
          <p:cNvSpPr txBox="1"/>
          <p:nvPr/>
        </p:nvSpPr>
        <p:spPr>
          <a:xfrm>
            <a:off x="0" y="6488668"/>
            <a:ext cx="18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(Luo, et al., 2024)</a:t>
            </a:r>
          </a:p>
        </p:txBody>
      </p:sp>
    </p:spTree>
    <p:extLst>
      <p:ext uri="{BB962C8B-B14F-4D97-AF65-F5344CB8AC3E}">
        <p14:creationId xmlns:p14="http://schemas.microsoft.com/office/powerpoint/2010/main" val="2017877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31B7-229B-2CE6-219F-36029B1CE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0825"/>
            <a:ext cx="10515600" cy="1325563"/>
          </a:xfrm>
        </p:spPr>
        <p:txBody>
          <a:bodyPr/>
          <a:lstStyle/>
          <a:p>
            <a:r>
              <a:rPr lang="en-US" dirty="0"/>
              <a:t>Small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A24AD-A87B-4D42-378E-11CC3962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0" y="750494"/>
            <a:ext cx="5996975" cy="184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8F999-4856-509B-5141-EACB1F9A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61" y="1034738"/>
            <a:ext cx="5969008" cy="5344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C8345-2876-1BF9-FB5A-B4FB50BCA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" y="3170902"/>
            <a:ext cx="5904190" cy="3543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49BED-61F3-E145-7A49-3B16C1B57D5D}"/>
              </a:ext>
            </a:extLst>
          </p:cNvPr>
          <p:cNvSpPr txBox="1"/>
          <p:nvPr/>
        </p:nvSpPr>
        <p:spPr>
          <a:xfrm>
            <a:off x="7408246" y="565828"/>
            <a:ext cx="397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graph-edit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8678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8FF4-AE09-CC11-7899-C31AD47C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113"/>
            <a:ext cx="10515600" cy="1325563"/>
          </a:xfrm>
        </p:spPr>
        <p:txBody>
          <a:bodyPr/>
          <a:lstStyle/>
          <a:p>
            <a:r>
              <a:rPr lang="en-US" dirty="0"/>
              <a:t>Retrosynthesis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6C707-F415-8AC2-F04B-93710E1268D5}"/>
              </a:ext>
            </a:extLst>
          </p:cNvPr>
          <p:cNvSpPr txBox="1"/>
          <p:nvPr/>
        </p:nvSpPr>
        <p:spPr>
          <a:xfrm>
            <a:off x="57764" y="754476"/>
            <a:ext cx="120764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 a molecules what is the best route for synthesizing it?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Reaction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Availability of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/ efficiency of reaction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0A291-D07F-2CB7-D0AE-7A5C3C03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24" y="3281516"/>
            <a:ext cx="8194524" cy="32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D944-D165-37A7-A813-49FC8B75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" y="-92075"/>
            <a:ext cx="10515600" cy="1325563"/>
          </a:xfrm>
        </p:spPr>
        <p:txBody>
          <a:bodyPr/>
          <a:lstStyle/>
          <a:p>
            <a:r>
              <a:rPr lang="en-US" dirty="0"/>
              <a:t>Synthesis Planners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EA42E-0BC9-31C7-41FC-CA43C6D8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68" y="1513878"/>
            <a:ext cx="4870621" cy="976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02C03-7F6B-65A1-158F-0B12064D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68" y="3220463"/>
            <a:ext cx="36703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A6A09-0E93-C6CA-25A6-6AECFEE50BED}"/>
              </a:ext>
            </a:extLst>
          </p:cNvPr>
          <p:cNvSpPr txBox="1"/>
          <p:nvPr/>
        </p:nvSpPr>
        <p:spPr>
          <a:xfrm>
            <a:off x="3553254" y="4161856"/>
            <a:ext cx="62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app.postera.ai</a:t>
            </a:r>
            <a:r>
              <a:rPr lang="en-US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ACB-2FE3-6D22-C90A-B5BDC9C8A823}"/>
              </a:ext>
            </a:extLst>
          </p:cNvPr>
          <p:cNvSpPr txBox="1"/>
          <p:nvPr/>
        </p:nvSpPr>
        <p:spPr>
          <a:xfrm>
            <a:off x="4508328" y="2481799"/>
            <a:ext cx="62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askcos.mit.edu</a:t>
            </a:r>
            <a:r>
              <a:rPr lang="en-US" dirty="0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916DFF-13AB-3F37-F002-C6FA0EDC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27" y="5075506"/>
            <a:ext cx="1959061" cy="82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779D9A-123E-1725-EBCF-3FEC355A7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254" y="5161874"/>
            <a:ext cx="4271834" cy="736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272399-BE09-1DBE-FB6F-580B407A93EF}"/>
              </a:ext>
            </a:extLst>
          </p:cNvPr>
          <p:cNvSpPr txBox="1"/>
          <p:nvPr/>
        </p:nvSpPr>
        <p:spPr>
          <a:xfrm>
            <a:off x="4508328" y="5898641"/>
            <a:ext cx="62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www.reaxys.com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1071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9BD8-B2BF-833E-9A4A-1DC71596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Reaction kinetics  vs. equilibrium</a:t>
            </a:r>
          </a:p>
        </p:txBody>
      </p:sp>
      <p:pic>
        <p:nvPicPr>
          <p:cNvPr id="4" name="Picture 4" descr="undefined">
            <a:extLst>
              <a:ext uri="{FF2B5EF4-FFF2-40B4-BE49-F238E27FC236}">
                <a16:creationId xmlns:a16="http://schemas.microsoft.com/office/drawing/2014/main" id="{97DC8512-1EC6-226E-B938-A6FFC4FA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24" y="1400055"/>
            <a:ext cx="6102154" cy="487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65459C0-5353-A25F-D43F-297FFA8D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4" y="2628599"/>
            <a:ext cx="5091826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261E-7C92-AC11-F732-1469EEC8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3" y="18255"/>
            <a:ext cx="10515600" cy="1325563"/>
          </a:xfrm>
        </p:spPr>
        <p:txBody>
          <a:bodyPr/>
          <a:lstStyle/>
          <a:p>
            <a:r>
              <a:rPr lang="en-US" dirty="0"/>
              <a:t>Progress Curve dynamics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B6B4F9-43B6-6508-EF66-20326723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" y="1145487"/>
            <a:ext cx="3382458" cy="16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814A1-94D2-8F7A-A259-99F2B79F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773882"/>
            <a:ext cx="2628900" cy="635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8A1B08-C1BB-5963-1953-8D1FF948EC78}"/>
              </a:ext>
            </a:extLst>
          </p:cNvPr>
          <p:cNvGrpSpPr/>
          <p:nvPr/>
        </p:nvGrpSpPr>
        <p:grpSpPr>
          <a:xfrm>
            <a:off x="43675" y="5504909"/>
            <a:ext cx="7264400" cy="1353091"/>
            <a:chOff x="43675" y="5504909"/>
            <a:chExt cx="7264400" cy="13530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76CFF6-8A16-C2FF-3B6A-08C43FE9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75" y="5689600"/>
              <a:ext cx="7264400" cy="1168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5C92CF-92A1-8A0E-0B25-5084721179B9}"/>
                </a:ext>
              </a:extLst>
            </p:cNvPr>
            <p:cNvSpPr txBox="1"/>
            <p:nvPr/>
          </p:nvSpPr>
          <p:spPr>
            <a:xfrm>
              <a:off x="43675" y="5504909"/>
              <a:ext cx="4306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-apple-system"/>
                </a:rPr>
                <a:t>Total quasi-steady-state approximation (</a:t>
              </a:r>
              <a:r>
                <a:rPr lang="en-US" b="0" i="0" dirty="0" err="1">
                  <a:solidFill>
                    <a:srgbClr val="222222"/>
                  </a:solidFill>
                  <a:effectLst/>
                  <a:latin typeface="-apple-system"/>
                </a:rPr>
                <a:t>tQ</a:t>
              </a:r>
              <a:r>
                <a:rPr lang="en-US" b="0" i="0" dirty="0">
                  <a:solidFill>
                    <a:srgbClr val="222222"/>
                  </a:solidFill>
                  <a:effectLst/>
                  <a:latin typeface="-apple-system"/>
                </a:rPr>
                <a:t>):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19E816-7385-4E18-9C48-9C375DF4733C}"/>
              </a:ext>
            </a:extLst>
          </p:cNvPr>
          <p:cNvGrpSpPr/>
          <p:nvPr/>
        </p:nvGrpSpPr>
        <p:grpSpPr>
          <a:xfrm>
            <a:off x="0" y="4063413"/>
            <a:ext cx="3181694" cy="1222820"/>
            <a:chOff x="0" y="4063413"/>
            <a:chExt cx="3181694" cy="12228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8EC8A-1CAB-1D65-E57D-6E909E95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16077"/>
              <a:ext cx="3181694" cy="9701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BC470B-0DBC-6BC9-8046-B51C96482AF8}"/>
                </a:ext>
              </a:extLst>
            </p:cNvPr>
            <p:cNvSpPr txBox="1"/>
            <p:nvPr/>
          </p:nvSpPr>
          <p:spPr>
            <a:xfrm>
              <a:off x="11151" y="4063413"/>
              <a:ext cx="247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Michaelis Menten (</a:t>
              </a:r>
              <a:r>
                <a:rPr lang="en-US" dirty="0" err="1"/>
                <a:t>sQ</a:t>
              </a:r>
              <a:r>
                <a:rPr lang="en-US" dirty="0"/>
                <a:t>):</a:t>
              </a:r>
            </a:p>
          </p:txBody>
        </p:sp>
      </p:grp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5B92F795-0C63-5309-6BC8-AB16C6E85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96" y="1108848"/>
            <a:ext cx="6811862" cy="43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FD4D-6FCC-B5B7-CE49-E2B9BDF5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2140"/>
            <a:ext cx="10515600" cy="1325563"/>
          </a:xfrm>
        </p:spPr>
        <p:txBody>
          <a:bodyPr/>
          <a:lstStyle/>
          <a:p>
            <a:r>
              <a:rPr lang="en-US" dirty="0"/>
              <a:t>Diversity of Backbones in Pharma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FD86-1DBA-CA83-3996-5AF0BEC51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5" y="780510"/>
            <a:ext cx="7174117" cy="54823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8F5695-80E4-2A5A-A2C9-F4FF633D5A37}"/>
              </a:ext>
            </a:extLst>
          </p:cNvPr>
          <p:cNvGrpSpPr/>
          <p:nvPr/>
        </p:nvGrpSpPr>
        <p:grpSpPr>
          <a:xfrm>
            <a:off x="6801430" y="3429000"/>
            <a:ext cx="5147554" cy="2833844"/>
            <a:chOff x="6801430" y="3429000"/>
            <a:chExt cx="5147554" cy="28338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782532-4837-99DA-2CEB-7544B04AF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8401" y="4070556"/>
              <a:ext cx="4520583" cy="2192288"/>
            </a:xfrm>
            <a:prstGeom prst="rect">
              <a:avLst/>
            </a:prstGeom>
          </p:spPr>
        </p:pic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F72A3FCA-13E1-09B3-9E08-C064D16A9687}"/>
                </a:ext>
              </a:extLst>
            </p:cNvPr>
            <p:cNvCxnSpPr>
              <a:cxnSpLocks/>
            </p:cNvCxnSpPr>
            <p:nvPr/>
          </p:nvCxnSpPr>
          <p:spPr>
            <a:xfrm>
              <a:off x="6801430" y="3429000"/>
              <a:ext cx="2792064" cy="52622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6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D104-F034-DE39-61E9-024D798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C921-BF86-9466-6FA8-90208743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" y="18255"/>
            <a:ext cx="10515600" cy="1325563"/>
          </a:xfrm>
        </p:spPr>
        <p:txBody>
          <a:bodyPr/>
          <a:lstStyle/>
          <a:p>
            <a:r>
              <a:rPr lang="en-US" dirty="0"/>
              <a:t>USPTO Data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6732B87-66D6-37C3-5BD6-F41D06E7C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8"/>
          <a:stretch/>
        </p:blipFill>
        <p:spPr bwMode="auto">
          <a:xfrm>
            <a:off x="0" y="1343818"/>
            <a:ext cx="5825613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6D56F-7602-3752-7E0E-51BD05ADD495}"/>
              </a:ext>
            </a:extLst>
          </p:cNvPr>
          <p:cNvSpPr txBox="1"/>
          <p:nvPr/>
        </p:nvSpPr>
        <p:spPr>
          <a:xfrm>
            <a:off x="10203367" y="64704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(Schneider 2016)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EF733-BFCE-CFC5-C54F-8310E47059E1}"/>
              </a:ext>
            </a:extLst>
          </p:cNvPr>
          <p:cNvSpPr/>
          <p:nvPr/>
        </p:nvSpPr>
        <p:spPr>
          <a:xfrm>
            <a:off x="5392574" y="120936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4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C099-0088-2D54-EE6A-86D31D26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" y="18255"/>
            <a:ext cx="10515600" cy="1325563"/>
          </a:xfrm>
        </p:spPr>
        <p:txBody>
          <a:bodyPr/>
          <a:lstStyle/>
          <a:p>
            <a:r>
              <a:rPr lang="en-US" dirty="0"/>
              <a:t>USPTO Data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343CFD-BFEE-B1FF-D234-C3A46A432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818"/>
            <a:ext cx="12192000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496A0-22AB-E29E-1791-3E9FBB4458B1}"/>
              </a:ext>
            </a:extLst>
          </p:cNvPr>
          <p:cNvSpPr txBox="1"/>
          <p:nvPr/>
        </p:nvSpPr>
        <p:spPr>
          <a:xfrm>
            <a:off x="10203367" y="647041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(Schneider 2016)</a:t>
            </a:r>
          </a:p>
        </p:txBody>
      </p:sp>
    </p:spTree>
    <p:extLst>
      <p:ext uri="{BB962C8B-B14F-4D97-AF65-F5344CB8AC3E}">
        <p14:creationId xmlns:p14="http://schemas.microsoft.com/office/powerpoint/2010/main" val="287538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E268-9292-1588-93FF-8516E74E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" y="18255"/>
            <a:ext cx="10515600" cy="1325563"/>
          </a:xfrm>
        </p:spPr>
        <p:txBody>
          <a:bodyPr/>
          <a:lstStyle/>
          <a:p>
            <a:r>
              <a:rPr lang="en-US" dirty="0"/>
              <a:t>Open Reaction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1EFC4-E4BB-4E4F-7B62-EE240E07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36" y="1656053"/>
            <a:ext cx="10023684" cy="48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1622</Words>
  <Application>Microsoft Macintosh PowerPoint</Application>
  <PresentationFormat>Widescreen</PresentationFormat>
  <Paragraphs>200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-apple-system</vt:lpstr>
      <vt:lpstr>Aptos</vt:lpstr>
      <vt:lpstr>Aptos Display</vt:lpstr>
      <vt:lpstr>Arial</vt:lpstr>
      <vt:lpstr>BioSans</vt:lpstr>
      <vt:lpstr>ElsevierGulliver</vt:lpstr>
      <vt:lpstr>ElsevierSans</vt:lpstr>
      <vt:lpstr>Europa</vt:lpstr>
      <vt:lpstr>Graphik</vt:lpstr>
      <vt:lpstr>Lucida Grande</vt:lpstr>
      <vt:lpstr>Roboto</vt:lpstr>
      <vt:lpstr>Roboto</vt:lpstr>
      <vt:lpstr>Tahoma</vt:lpstr>
      <vt:lpstr>Office Theme</vt:lpstr>
      <vt:lpstr>ML For Chemical Synthesis</vt:lpstr>
      <vt:lpstr>Energy cost of Chemistry Energy to chemical products, (2015)</vt:lpstr>
      <vt:lpstr>More Chemistry =&gt; diversity, lower cost of drugs?</vt:lpstr>
      <vt:lpstr>Reaction kinetics  vs. equilibrium</vt:lpstr>
      <vt:lpstr>Progress Curve dynamics</vt:lpstr>
      <vt:lpstr>Diversity of Backbones in Pharma</vt:lpstr>
      <vt:lpstr>USPTO Data</vt:lpstr>
      <vt:lpstr>USPTO Data</vt:lpstr>
      <vt:lpstr>Open Reaction Database</vt:lpstr>
      <vt:lpstr>Current state of reaction literature reaction data</vt:lpstr>
      <vt:lpstr>High throughput experimentation (Amide coupling)</vt:lpstr>
      <vt:lpstr>High-throughput experimentation (Enzymology)</vt:lpstr>
      <vt:lpstr>High-throughput experimentation (Enzymology)</vt:lpstr>
      <vt:lpstr>High-throughput experimentation (Enzymology)</vt:lpstr>
      <vt:lpstr>High-throughput experimentation (Enzymology)</vt:lpstr>
      <vt:lpstr>Reaction prediction</vt:lpstr>
      <vt:lpstr>SMILES</vt:lpstr>
      <vt:lpstr>Complexity of high-quality reaction parsers</vt:lpstr>
      <vt:lpstr>Chemistry Tokenizers (Coverage)</vt:lpstr>
      <vt:lpstr>Chemistry Tokenizers (Coverage)</vt:lpstr>
      <vt:lpstr>Chemistry Tokenizers (Information Density)</vt:lpstr>
      <vt:lpstr>BERT-style masked language model</vt:lpstr>
      <vt:lpstr>Transformer for chemistry reaction prediction</vt:lpstr>
      <vt:lpstr>Integrated reaction prediction models</vt:lpstr>
      <vt:lpstr>Integrated reaction prediction models</vt:lpstr>
      <vt:lpstr>Integrated reaction prediction models</vt:lpstr>
      <vt:lpstr>Electron Flow Matching Invariance: conservation of charge</vt:lpstr>
      <vt:lpstr>Make on Demand Libraries</vt:lpstr>
      <vt:lpstr>Virtual screening</vt:lpstr>
      <vt:lpstr>Analog by Catalog</vt:lpstr>
      <vt:lpstr>Small World</vt:lpstr>
      <vt:lpstr>Retrosynthesis</vt:lpstr>
      <vt:lpstr>Synthesis Planners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5</cp:revision>
  <dcterms:created xsi:type="dcterms:W3CDTF">2025-03-10T12:36:21Z</dcterms:created>
  <dcterms:modified xsi:type="dcterms:W3CDTF">2025-03-11T15:27:02Z</dcterms:modified>
</cp:coreProperties>
</file>